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TT Interphases Bold" charset="1" panose="02000803060000020004"/>
      <p:regular r:id="rId30"/>
    </p:embeddedFont>
    <p:embeddedFont>
      <p:font typeface="Times New Roman MT Bold" charset="1" panose="02030802070405020303"/>
      <p:regular r:id="rId31"/>
    </p:embeddedFont>
    <p:embeddedFont>
      <p:font typeface="TT Ramillas Bold" charset="1" panose="020E0000080000020004"/>
      <p:regular r:id="rId32"/>
    </p:embeddedFont>
    <p:embeddedFont>
      <p:font typeface="Calibri (MS) Italics" charset="1" panose="020F05020202040A0204"/>
      <p:regular r:id="rId33"/>
    </p:embeddedFont>
    <p:embeddedFont>
      <p:font typeface="TT Ramillas" charset="1" panose="020E0000080000020004"/>
      <p:regular r:id="rId34"/>
    </p:embeddedFont>
    <p:embeddedFont>
      <p:font typeface="TT Interphases" charset="1" panose="020005030200000200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5.jpeg" Type="http://schemas.openxmlformats.org/officeDocument/2006/relationships/image"/><Relationship Id="rId5" Target="../media/image26.jpeg" Type="http://schemas.openxmlformats.org/officeDocument/2006/relationships/image"/><Relationship Id="rId6" Target="../media/image2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 Id="rId6"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TextBox 2" id="2"/>
          <p:cNvSpPr txBox="true"/>
          <p:nvPr/>
        </p:nvSpPr>
        <p:spPr>
          <a:xfrm rot="0">
            <a:off x="6844230" y="2107260"/>
            <a:ext cx="4599540" cy="1276350"/>
          </a:xfrm>
          <a:prstGeom prst="rect">
            <a:avLst/>
          </a:prstGeom>
        </p:spPr>
        <p:txBody>
          <a:bodyPr anchor="t" rtlCol="false" tIns="0" lIns="0" bIns="0" rIns="0">
            <a:spAutoFit/>
          </a:bodyPr>
          <a:lstStyle/>
          <a:p>
            <a:pPr algn="ctr">
              <a:lnSpc>
                <a:spcPts val="5040"/>
              </a:lnSpc>
            </a:pPr>
            <a:r>
              <a:rPr lang="en-US" b="true" sz="4200">
                <a:solidFill>
                  <a:srgbClr val="0F0F0F"/>
                </a:solidFill>
                <a:latin typeface="TT Interphases Bold"/>
                <a:ea typeface="TT Interphases Bold"/>
                <a:cs typeface="TT Interphases Bold"/>
                <a:sym typeface="TT Interphases Bold"/>
              </a:rPr>
              <a:t>Industrial Training </a:t>
            </a:r>
          </a:p>
          <a:p>
            <a:pPr algn="ctr">
              <a:lnSpc>
                <a:spcPts val="5040"/>
              </a:lnSpc>
            </a:pPr>
            <a:r>
              <a:rPr lang="en-US" b="true" sz="4200">
                <a:solidFill>
                  <a:srgbClr val="0F0F0F"/>
                </a:solidFill>
                <a:latin typeface="TT Interphases Bold"/>
                <a:ea typeface="TT Interphases Bold"/>
                <a:cs typeface="TT Interphases Bold"/>
                <a:sym typeface="TT Interphases Bold"/>
              </a:rPr>
              <a:t>Presentation</a:t>
            </a:r>
          </a:p>
        </p:txBody>
      </p:sp>
      <p:grpSp>
        <p:nvGrpSpPr>
          <p:cNvPr name="Group 3" id="3"/>
          <p:cNvGrpSpPr/>
          <p:nvPr/>
        </p:nvGrpSpPr>
        <p:grpSpPr>
          <a:xfrm rot="0">
            <a:off x="530280" y="153044"/>
            <a:ext cx="1699920" cy="1799820"/>
            <a:chOff x="0" y="0"/>
            <a:chExt cx="2266560" cy="2399760"/>
          </a:xfrm>
        </p:grpSpPr>
        <p:sp>
          <p:nvSpPr>
            <p:cNvPr name="Freeform 4" id="4" descr="https://www.skit.ac.in/images/headers/skit_logo.png"/>
            <p:cNvSpPr/>
            <p:nvPr/>
          </p:nvSpPr>
          <p:spPr>
            <a:xfrm flipH="false" flipV="false" rot="0">
              <a:off x="0" y="0"/>
              <a:ext cx="2266569" cy="2399792"/>
            </a:xfrm>
            <a:custGeom>
              <a:avLst/>
              <a:gdLst/>
              <a:ahLst/>
              <a:cxnLst/>
              <a:rect r="r" b="b" t="t" l="l"/>
              <a:pathLst>
                <a:path h="2399792" w="2266569">
                  <a:moveTo>
                    <a:pt x="0" y="0"/>
                  </a:moveTo>
                  <a:lnTo>
                    <a:pt x="2266569" y="0"/>
                  </a:lnTo>
                  <a:lnTo>
                    <a:pt x="2266569" y="2399792"/>
                  </a:lnTo>
                  <a:lnTo>
                    <a:pt x="0" y="2399792"/>
                  </a:lnTo>
                  <a:lnTo>
                    <a:pt x="0" y="0"/>
                  </a:lnTo>
                  <a:close/>
                </a:path>
              </a:pathLst>
            </a:custGeom>
            <a:blipFill>
              <a:blip r:embed="rId2"/>
              <a:stretch>
                <a:fillRect l="0" t="0" r="0" b="-3"/>
              </a:stretch>
            </a:blipFill>
          </p:spPr>
        </p:sp>
      </p:grpSp>
      <p:sp>
        <p:nvSpPr>
          <p:cNvPr name="TextBox 5" id="5"/>
          <p:cNvSpPr txBox="true"/>
          <p:nvPr/>
        </p:nvSpPr>
        <p:spPr>
          <a:xfrm rot="0">
            <a:off x="1778040" y="450285"/>
            <a:ext cx="15389280" cy="979995"/>
          </a:xfrm>
          <a:prstGeom prst="rect">
            <a:avLst/>
          </a:prstGeom>
        </p:spPr>
        <p:txBody>
          <a:bodyPr anchor="t" rtlCol="false" tIns="0" lIns="0" bIns="0" rIns="0">
            <a:spAutoFit/>
          </a:bodyPr>
          <a:lstStyle/>
          <a:p>
            <a:pPr algn="ctr">
              <a:lnSpc>
                <a:spcPts val="3600"/>
              </a:lnSpc>
            </a:pPr>
            <a:r>
              <a:rPr lang="en-US" b="true" sz="3000">
                <a:solidFill>
                  <a:srgbClr val="C00000"/>
                </a:solidFill>
                <a:latin typeface="Times New Roman MT Bold"/>
                <a:ea typeface="Times New Roman MT Bold"/>
                <a:cs typeface="Times New Roman MT Bold"/>
                <a:sym typeface="Times New Roman MT Bold"/>
              </a:rPr>
              <a:t>Swami Keshvanand Institute of Technology, Management &amp; Gramothan, Jaipur</a:t>
            </a:r>
          </a:p>
          <a:p>
            <a:pPr algn="ctr">
              <a:lnSpc>
                <a:spcPts val="3240"/>
              </a:lnSpc>
            </a:pPr>
            <a:r>
              <a:rPr lang="en-US" b="true" sz="2700">
                <a:solidFill>
                  <a:srgbClr val="C00000"/>
                </a:solidFill>
                <a:latin typeface="Times New Roman MT Bold"/>
                <a:ea typeface="Times New Roman MT Bold"/>
                <a:cs typeface="Times New Roman MT Bold"/>
                <a:sym typeface="Times New Roman MT Bold"/>
              </a:rPr>
              <a:t>(An Autonomous Institute Affiliated to Rajasthan Technical University, Kota)</a:t>
            </a:r>
          </a:p>
        </p:txBody>
      </p:sp>
      <p:grpSp>
        <p:nvGrpSpPr>
          <p:cNvPr name="Group 6" id="6"/>
          <p:cNvGrpSpPr/>
          <p:nvPr/>
        </p:nvGrpSpPr>
        <p:grpSpPr>
          <a:xfrm rot="0">
            <a:off x="16456500" y="261900"/>
            <a:ext cx="1108080" cy="1799820"/>
            <a:chOff x="0" y="0"/>
            <a:chExt cx="1477440" cy="2399760"/>
          </a:xfrm>
        </p:grpSpPr>
        <p:sp>
          <p:nvSpPr>
            <p:cNvPr name="Freeform 7" id="7" descr="https://www.skit.ac.in/images/headers/swamiji_photo.png"/>
            <p:cNvSpPr/>
            <p:nvPr/>
          </p:nvSpPr>
          <p:spPr>
            <a:xfrm flipH="false" flipV="false" rot="0">
              <a:off x="0" y="0"/>
              <a:ext cx="1477391" cy="2399792"/>
            </a:xfrm>
            <a:custGeom>
              <a:avLst/>
              <a:gdLst/>
              <a:ahLst/>
              <a:cxnLst/>
              <a:rect r="r" b="b" t="t" l="l"/>
              <a:pathLst>
                <a:path h="2399792" w="1477391">
                  <a:moveTo>
                    <a:pt x="0" y="0"/>
                  </a:moveTo>
                  <a:lnTo>
                    <a:pt x="1477391" y="0"/>
                  </a:lnTo>
                  <a:lnTo>
                    <a:pt x="1477391" y="2399792"/>
                  </a:lnTo>
                  <a:lnTo>
                    <a:pt x="0" y="2399792"/>
                  </a:lnTo>
                  <a:lnTo>
                    <a:pt x="0" y="0"/>
                  </a:lnTo>
                  <a:close/>
                </a:path>
              </a:pathLst>
            </a:custGeom>
            <a:blipFill>
              <a:blip r:embed="rId3"/>
              <a:stretch>
                <a:fillRect l="0" t="0" r="-48" b="1"/>
              </a:stretch>
            </a:blipFill>
          </p:spPr>
        </p:sp>
      </p:grpSp>
      <p:sp>
        <p:nvSpPr>
          <p:cNvPr name="TextBox 8" id="8"/>
          <p:cNvSpPr txBox="true"/>
          <p:nvPr/>
        </p:nvSpPr>
        <p:spPr>
          <a:xfrm rot="0">
            <a:off x="10592100" y="8123550"/>
            <a:ext cx="7695900" cy="1381125"/>
          </a:xfrm>
          <a:prstGeom prst="rect">
            <a:avLst/>
          </a:prstGeom>
        </p:spPr>
        <p:txBody>
          <a:bodyPr anchor="t" rtlCol="false" tIns="0" lIns="0" bIns="0" rIns="0">
            <a:spAutoFit/>
          </a:bodyPr>
          <a:lstStyle/>
          <a:p>
            <a:pPr algn="r">
              <a:lnSpc>
                <a:spcPts val="3600"/>
              </a:lnSpc>
            </a:pPr>
            <a:r>
              <a:rPr lang="en-US" b="true" sz="3000">
                <a:solidFill>
                  <a:srgbClr val="1A1A1A"/>
                </a:solidFill>
                <a:latin typeface="TT Interphases Bold"/>
                <a:ea typeface="TT Interphases Bold"/>
                <a:cs typeface="TT Interphases Bold"/>
                <a:sym typeface="TT Interphases Bold"/>
              </a:rPr>
              <a:t> </a:t>
            </a:r>
            <a:r>
              <a:rPr lang="en-US" b="true" sz="3000">
                <a:solidFill>
                  <a:srgbClr val="1A1A1A"/>
                </a:solidFill>
                <a:latin typeface="TT Interphases Bold"/>
                <a:ea typeface="TT Interphases Bold"/>
                <a:cs typeface="TT Interphases Bold"/>
                <a:sym typeface="TT Interphases Bold"/>
              </a:rPr>
              <a:t>Submitted By</a:t>
            </a:r>
          </a:p>
          <a:p>
            <a:pPr algn="r">
              <a:lnSpc>
                <a:spcPts val="3600"/>
              </a:lnSpc>
            </a:pPr>
            <a:r>
              <a:rPr lang="en-US" b="true" sz="3000">
                <a:solidFill>
                  <a:srgbClr val="1A1A1A"/>
                </a:solidFill>
                <a:latin typeface="TT Interphases Bold"/>
                <a:ea typeface="TT Interphases Bold"/>
                <a:cs typeface="TT Interphases Bold"/>
                <a:sym typeface="TT Interphases Bold"/>
              </a:rPr>
              <a:t>Isha Agrawal (23ESKCY021)</a:t>
            </a:r>
          </a:p>
          <a:p>
            <a:pPr algn="r">
              <a:lnSpc>
                <a:spcPts val="3600"/>
              </a:lnSpc>
            </a:pPr>
            <a:r>
              <a:rPr lang="en-US" b="true" sz="3000">
                <a:solidFill>
                  <a:srgbClr val="1A1A1A"/>
                </a:solidFill>
                <a:latin typeface="TT Interphases Bold"/>
                <a:ea typeface="TT Interphases Bold"/>
                <a:cs typeface="TT Interphases Bold"/>
                <a:sym typeface="TT Interphases Bold"/>
              </a:rPr>
              <a:t>Eshan Rathore (23ESKCY015)</a:t>
            </a:r>
          </a:p>
        </p:txBody>
      </p:sp>
      <p:sp>
        <p:nvSpPr>
          <p:cNvPr name="TextBox 9" id="9"/>
          <p:cNvSpPr txBox="true"/>
          <p:nvPr/>
        </p:nvSpPr>
        <p:spPr>
          <a:xfrm rot="0">
            <a:off x="530280" y="8123550"/>
            <a:ext cx="4917060" cy="1266825"/>
          </a:xfrm>
          <a:prstGeom prst="rect">
            <a:avLst/>
          </a:prstGeom>
        </p:spPr>
        <p:txBody>
          <a:bodyPr anchor="t" rtlCol="false" tIns="0" lIns="0" bIns="0" rIns="0">
            <a:spAutoFit/>
          </a:bodyPr>
          <a:lstStyle/>
          <a:p>
            <a:pPr algn="just">
              <a:lnSpc>
                <a:spcPts val="3600"/>
              </a:lnSpc>
            </a:pPr>
            <a:r>
              <a:rPr lang="en-US" b="true" sz="3000">
                <a:solidFill>
                  <a:srgbClr val="1A1A1A"/>
                </a:solidFill>
                <a:latin typeface="TT Interphases Bold"/>
                <a:ea typeface="TT Interphases Bold"/>
                <a:cs typeface="TT Interphases Bold"/>
                <a:sym typeface="TT Interphases Bold"/>
              </a:rPr>
              <a:t>Submitted To</a:t>
            </a:r>
          </a:p>
          <a:p>
            <a:pPr algn="just">
              <a:lnSpc>
                <a:spcPts val="3600"/>
              </a:lnSpc>
            </a:pPr>
            <a:r>
              <a:rPr lang="en-US" b="true" sz="3000">
                <a:solidFill>
                  <a:srgbClr val="1A1A1A"/>
                </a:solidFill>
                <a:latin typeface="TT Interphases Bold"/>
                <a:ea typeface="TT Interphases Bold"/>
                <a:cs typeface="TT Interphases Bold"/>
                <a:sym typeface="TT Interphases Bold"/>
              </a:rPr>
              <a:t>           Mrs. Priya Gupta</a:t>
            </a:r>
          </a:p>
          <a:p>
            <a:pPr algn="just">
              <a:lnSpc>
                <a:spcPts val="2760"/>
              </a:lnSpc>
            </a:pPr>
            <a:r>
              <a:rPr lang="en-US" b="true" sz="2300">
                <a:solidFill>
                  <a:srgbClr val="1A1A1A"/>
                </a:solidFill>
                <a:latin typeface="TT Interphases Bold"/>
                <a:ea typeface="TT Interphases Bold"/>
                <a:cs typeface="TT Interphases Bold"/>
                <a:sym typeface="TT Interphases Bold"/>
              </a:rPr>
              <a:t>	                          Assistant Professor</a:t>
            </a:r>
          </a:p>
        </p:txBody>
      </p:sp>
      <p:sp>
        <p:nvSpPr>
          <p:cNvPr name="TextBox 10" id="10"/>
          <p:cNvSpPr txBox="true"/>
          <p:nvPr/>
        </p:nvSpPr>
        <p:spPr>
          <a:xfrm rot="0">
            <a:off x="4558080" y="5153025"/>
            <a:ext cx="9171839" cy="619125"/>
          </a:xfrm>
          <a:prstGeom prst="rect">
            <a:avLst/>
          </a:prstGeom>
        </p:spPr>
        <p:txBody>
          <a:bodyPr anchor="t" rtlCol="false" tIns="0" lIns="0" bIns="0" rIns="0">
            <a:spAutoFit/>
          </a:bodyPr>
          <a:lstStyle/>
          <a:p>
            <a:pPr algn="l">
              <a:lnSpc>
                <a:spcPts val="4989"/>
              </a:lnSpc>
            </a:pPr>
            <a:r>
              <a:rPr lang="en-US" b="true" sz="4158">
                <a:solidFill>
                  <a:srgbClr val="C00000"/>
                </a:solidFill>
                <a:latin typeface="TT Ramillas Bold"/>
                <a:ea typeface="TT Ramillas Bold"/>
                <a:cs typeface="TT Ramillas Bold"/>
                <a:sym typeface="TT Ramillas Bold"/>
              </a:rPr>
              <a:t>Cricket Player Performance Analyzer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505001" y="12063"/>
            <a:ext cx="3474765" cy="3310503"/>
          </a:xfrm>
          <a:custGeom>
            <a:avLst/>
            <a:gdLst/>
            <a:ahLst/>
            <a:cxnLst/>
            <a:rect r="r" b="b" t="t" l="l"/>
            <a:pathLst>
              <a:path h="3310503" w="3474765">
                <a:moveTo>
                  <a:pt x="0" y="0"/>
                </a:moveTo>
                <a:lnTo>
                  <a:pt x="3474765" y="0"/>
                </a:lnTo>
                <a:lnTo>
                  <a:pt x="3474765" y="3310503"/>
                </a:lnTo>
                <a:lnTo>
                  <a:pt x="0" y="3310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37072" y="-1301210"/>
            <a:ext cx="9358890" cy="13277637"/>
            <a:chOff x="-36830" y="-113030"/>
            <a:chExt cx="3351530" cy="4754880"/>
          </a:xfrm>
        </p:grpSpPr>
        <p:sp>
          <p:nvSpPr>
            <p:cNvPr name="Freeform 4" id="4"/>
            <p:cNvSpPr/>
            <p:nvPr/>
          </p:nvSpPr>
          <p:spPr>
            <a:xfrm flipH="false" flipV="false" rot="0">
              <a:off x="0" y="0"/>
              <a:ext cx="3351530" cy="4754880"/>
            </a:xfrm>
            <a:custGeom>
              <a:avLst/>
              <a:gdLst/>
              <a:ahLst/>
              <a:cxnLst/>
              <a:rect r="r" b="b" t="t" l="l"/>
              <a:pathLst>
                <a:path h="4754880" w="3351530">
                  <a:moveTo>
                    <a:pt x="3351530" y="2602230"/>
                  </a:moveTo>
                  <a:cubicBezTo>
                    <a:pt x="3351530" y="2837180"/>
                    <a:pt x="3218180" y="3070860"/>
                    <a:pt x="2955290" y="3163570"/>
                  </a:cubicBezTo>
                  <a:cubicBezTo>
                    <a:pt x="2592070" y="3293110"/>
                    <a:pt x="2547620" y="3620770"/>
                    <a:pt x="2589530" y="3953510"/>
                  </a:cubicBezTo>
                  <a:cubicBezTo>
                    <a:pt x="2645410" y="4399280"/>
                    <a:pt x="2184400" y="4754880"/>
                    <a:pt x="1771650" y="4575810"/>
                  </a:cubicBezTo>
                  <a:cubicBezTo>
                    <a:pt x="1681480" y="4536440"/>
                    <a:pt x="1595120" y="4485640"/>
                    <a:pt x="1497330" y="4470400"/>
                  </a:cubicBezTo>
                  <a:cubicBezTo>
                    <a:pt x="1374140" y="4450080"/>
                    <a:pt x="1245870" y="4479290"/>
                    <a:pt x="1121410" y="4460240"/>
                  </a:cubicBezTo>
                  <a:cubicBezTo>
                    <a:pt x="687070" y="4391660"/>
                    <a:pt x="351790" y="4328160"/>
                    <a:pt x="154940" y="3891280"/>
                  </a:cubicBezTo>
                  <a:cubicBezTo>
                    <a:pt x="0" y="3548380"/>
                    <a:pt x="13970" y="3124200"/>
                    <a:pt x="252730" y="2821940"/>
                  </a:cubicBezTo>
                  <a:cubicBezTo>
                    <a:pt x="384810" y="2658110"/>
                    <a:pt x="450850" y="2442210"/>
                    <a:pt x="450850" y="2221230"/>
                  </a:cubicBezTo>
                  <a:cubicBezTo>
                    <a:pt x="450850" y="1993900"/>
                    <a:pt x="382270" y="1760220"/>
                    <a:pt x="243840" y="1569720"/>
                  </a:cubicBezTo>
                  <a:cubicBezTo>
                    <a:pt x="100330" y="1369060"/>
                    <a:pt x="36830" y="1141730"/>
                    <a:pt x="36830" y="924560"/>
                  </a:cubicBezTo>
                  <a:cubicBezTo>
                    <a:pt x="36830" y="688340"/>
                    <a:pt x="143510" y="400050"/>
                    <a:pt x="314960" y="231140"/>
                  </a:cubicBezTo>
                  <a:cubicBezTo>
                    <a:pt x="551180" y="0"/>
                    <a:pt x="885190" y="137160"/>
                    <a:pt x="1047750" y="391160"/>
                  </a:cubicBezTo>
                  <a:cubicBezTo>
                    <a:pt x="1168400" y="581660"/>
                    <a:pt x="1416050" y="709930"/>
                    <a:pt x="1642110" y="659130"/>
                  </a:cubicBezTo>
                  <a:cubicBezTo>
                    <a:pt x="1723390" y="641350"/>
                    <a:pt x="1799590" y="608330"/>
                    <a:pt x="1877060" y="580390"/>
                  </a:cubicBezTo>
                  <a:cubicBezTo>
                    <a:pt x="2180590" y="472440"/>
                    <a:pt x="2548890" y="610870"/>
                    <a:pt x="2668270" y="919480"/>
                  </a:cubicBezTo>
                  <a:cubicBezTo>
                    <a:pt x="2739390" y="1103630"/>
                    <a:pt x="2664460" y="1231900"/>
                    <a:pt x="2644140" y="1412240"/>
                  </a:cubicBezTo>
                  <a:cubicBezTo>
                    <a:pt x="2613660" y="1678940"/>
                    <a:pt x="2744470" y="1948180"/>
                    <a:pt x="2994660" y="2057400"/>
                  </a:cubicBezTo>
                  <a:cubicBezTo>
                    <a:pt x="3233420" y="2161540"/>
                    <a:pt x="3351530" y="2382520"/>
                    <a:pt x="3351530" y="2602230"/>
                  </a:cubicBezTo>
                  <a:close/>
                </a:path>
              </a:pathLst>
            </a:custGeom>
            <a:blipFill>
              <a:blip r:embed="rId4"/>
              <a:stretch>
                <a:fillRect l="-86065" t="0" r="-86065" b="0"/>
              </a:stretch>
            </a:blipFill>
          </p:spPr>
        </p:sp>
      </p:grpSp>
      <p:grpSp>
        <p:nvGrpSpPr>
          <p:cNvPr name="Group 5" id="5"/>
          <p:cNvGrpSpPr/>
          <p:nvPr/>
        </p:nvGrpSpPr>
        <p:grpSpPr>
          <a:xfrm rot="0">
            <a:off x="1028700" y="3322566"/>
            <a:ext cx="9086939" cy="3403600"/>
            <a:chOff x="0" y="0"/>
            <a:chExt cx="12115919" cy="4538133"/>
          </a:xfrm>
        </p:grpSpPr>
        <p:sp>
          <p:nvSpPr>
            <p:cNvPr name="TextBox 6" id="6"/>
            <p:cNvSpPr txBox="true"/>
            <p:nvPr/>
          </p:nvSpPr>
          <p:spPr>
            <a:xfrm rot="0">
              <a:off x="0" y="-9525"/>
              <a:ext cx="12115919" cy="1978025"/>
            </a:xfrm>
            <a:prstGeom prst="rect">
              <a:avLst/>
            </a:prstGeom>
          </p:spPr>
          <p:txBody>
            <a:bodyPr anchor="t" rtlCol="false" tIns="0" lIns="0" bIns="0" rIns="0">
              <a:spAutoFit/>
            </a:bodyPr>
            <a:lstStyle/>
            <a:p>
              <a:pPr algn="l" marL="0" indent="0" lvl="0">
                <a:lnSpc>
                  <a:spcPts val="11640"/>
                </a:lnSpc>
                <a:spcBef>
                  <a:spcPct val="0"/>
                </a:spcBef>
              </a:pPr>
              <a:r>
                <a:rPr lang="en-US" sz="9700" spc="-727">
                  <a:solidFill>
                    <a:srgbClr val="C45A45"/>
                  </a:solidFill>
                  <a:latin typeface="TT Ramillas"/>
                  <a:ea typeface="TT Ramillas"/>
                  <a:cs typeface="TT Ramillas"/>
                  <a:sym typeface="TT Ramillas"/>
                </a:rPr>
                <a:t>Project Overview</a:t>
              </a:r>
            </a:p>
          </p:txBody>
        </p:sp>
        <p:sp>
          <p:nvSpPr>
            <p:cNvPr name="TextBox 7" id="7"/>
            <p:cNvSpPr txBox="true"/>
            <p:nvPr/>
          </p:nvSpPr>
          <p:spPr>
            <a:xfrm rot="0">
              <a:off x="0" y="2238375"/>
              <a:ext cx="10511943" cy="2299758"/>
            </a:xfrm>
            <a:prstGeom prst="rect">
              <a:avLst/>
            </a:prstGeom>
          </p:spPr>
          <p:txBody>
            <a:bodyPr anchor="t" rtlCol="false" tIns="0" lIns="0" bIns="0" rIns="0">
              <a:spAutoFit/>
            </a:bodyPr>
            <a:lstStyle/>
            <a:p>
              <a:pPr algn="l" marL="0" indent="0" lvl="0">
                <a:lnSpc>
                  <a:spcPts val="3500"/>
                </a:lnSpc>
                <a:spcBef>
                  <a:spcPct val="0"/>
                </a:spcBef>
              </a:pPr>
              <a:r>
                <a:rPr lang="en-US" sz="2500" spc="-25">
                  <a:solidFill>
                    <a:srgbClr val="C45A45"/>
                  </a:solidFill>
                  <a:latin typeface="TT Interphases"/>
                  <a:ea typeface="TT Interphases"/>
                  <a:cs typeface="TT Interphases"/>
                  <a:sym typeface="TT Interphases"/>
                </a:rPr>
                <a:t>The Cricket Dashboard Project is a </a:t>
              </a:r>
              <a:r>
                <a:rPr lang="en-US" b="true" sz="2500" spc="-25">
                  <a:solidFill>
                    <a:srgbClr val="C45A45"/>
                  </a:solidFill>
                  <a:latin typeface="TT Interphases Bold"/>
                  <a:ea typeface="TT Interphases Bold"/>
                  <a:cs typeface="TT Interphases Bold"/>
                  <a:sym typeface="TT Interphases Bold"/>
                </a:rPr>
                <a:t>comprehensive data visualization tool</a:t>
              </a:r>
              <a:r>
                <a:rPr lang="en-US" sz="2500" spc="-25">
                  <a:solidFill>
                    <a:srgbClr val="C45A45"/>
                  </a:solidFill>
                  <a:latin typeface="TT Interphases"/>
                  <a:ea typeface="TT Interphases"/>
                  <a:cs typeface="TT Interphases"/>
                  <a:sym typeface="TT Interphases"/>
                </a:rPr>
                <a:t> designed to provide real-time insights into cricket statistics, enhancing the fan experience and improving data accessibility.</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13784535" y="1028700"/>
            <a:ext cx="3474765" cy="3310503"/>
          </a:xfrm>
          <a:custGeom>
            <a:avLst/>
            <a:gdLst/>
            <a:ahLst/>
            <a:cxnLst/>
            <a:rect r="r" b="b" t="t" l="l"/>
            <a:pathLst>
              <a:path h="3310503" w="3474765">
                <a:moveTo>
                  <a:pt x="0" y="0"/>
                </a:moveTo>
                <a:lnTo>
                  <a:pt x="3474765" y="0"/>
                </a:lnTo>
                <a:lnTo>
                  <a:pt x="3474765" y="3310503"/>
                </a:lnTo>
                <a:lnTo>
                  <a:pt x="0" y="3310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9086939" cy="3403600"/>
            <a:chOff x="0" y="0"/>
            <a:chExt cx="12115919" cy="4538133"/>
          </a:xfrm>
        </p:grpSpPr>
        <p:sp>
          <p:nvSpPr>
            <p:cNvPr name="TextBox 4" id="4"/>
            <p:cNvSpPr txBox="true"/>
            <p:nvPr/>
          </p:nvSpPr>
          <p:spPr>
            <a:xfrm rot="0">
              <a:off x="0" y="-9525"/>
              <a:ext cx="12115919" cy="1978025"/>
            </a:xfrm>
            <a:prstGeom prst="rect">
              <a:avLst/>
            </a:prstGeom>
          </p:spPr>
          <p:txBody>
            <a:bodyPr anchor="t" rtlCol="false" tIns="0" lIns="0" bIns="0" rIns="0">
              <a:spAutoFit/>
            </a:bodyPr>
            <a:lstStyle/>
            <a:p>
              <a:pPr algn="l" marL="0" indent="0" lvl="0">
                <a:lnSpc>
                  <a:spcPts val="11640"/>
                </a:lnSpc>
                <a:spcBef>
                  <a:spcPct val="0"/>
                </a:spcBef>
              </a:pPr>
              <a:r>
                <a:rPr lang="en-US" sz="9700" spc="-727">
                  <a:solidFill>
                    <a:srgbClr val="C45A45"/>
                  </a:solidFill>
                  <a:latin typeface="TT Ramillas"/>
                  <a:ea typeface="TT Ramillas"/>
                  <a:cs typeface="TT Ramillas"/>
                  <a:sym typeface="TT Ramillas"/>
                </a:rPr>
                <a:t>Project Structure</a:t>
              </a:r>
            </a:p>
          </p:txBody>
        </p:sp>
        <p:sp>
          <p:nvSpPr>
            <p:cNvPr name="TextBox 5" id="5"/>
            <p:cNvSpPr txBox="true"/>
            <p:nvPr/>
          </p:nvSpPr>
          <p:spPr>
            <a:xfrm rot="0">
              <a:off x="0" y="2238375"/>
              <a:ext cx="10511943" cy="2299758"/>
            </a:xfrm>
            <a:prstGeom prst="rect">
              <a:avLst/>
            </a:prstGeom>
          </p:spPr>
          <p:txBody>
            <a:bodyPr anchor="t" rtlCol="false" tIns="0" lIns="0" bIns="0" rIns="0">
              <a:spAutoFit/>
            </a:bodyPr>
            <a:lstStyle/>
            <a:p>
              <a:pPr algn="l" marL="0" indent="0" lvl="0">
                <a:lnSpc>
                  <a:spcPts val="3500"/>
                </a:lnSpc>
                <a:spcBef>
                  <a:spcPct val="0"/>
                </a:spcBef>
              </a:pPr>
              <a:r>
                <a:rPr lang="en-US" sz="2500" spc="-25">
                  <a:solidFill>
                    <a:srgbClr val="C45A45"/>
                  </a:solidFill>
                  <a:latin typeface="TT Interphases"/>
                  <a:ea typeface="TT Interphases"/>
                  <a:cs typeface="TT Interphases"/>
                  <a:sym typeface="TT Interphases"/>
                </a:rPr>
                <a:t>The </a:t>
              </a:r>
              <a:r>
                <a:rPr lang="en-US" b="true" sz="2500" spc="-25">
                  <a:solidFill>
                    <a:srgbClr val="C45A45"/>
                  </a:solidFill>
                  <a:latin typeface="TT Interphases Bold"/>
                  <a:ea typeface="TT Interphases Bold"/>
                  <a:cs typeface="TT Interphases Bold"/>
                  <a:sym typeface="TT Interphases Bold"/>
                </a:rPr>
                <a:t>project structure</a:t>
              </a:r>
              <a:r>
                <a:rPr lang="en-US" sz="2500" spc="-25">
                  <a:solidFill>
                    <a:srgbClr val="C45A45"/>
                  </a:solidFill>
                  <a:latin typeface="TT Interphases"/>
                  <a:ea typeface="TT Interphases"/>
                  <a:cs typeface="TT Interphases"/>
                  <a:sym typeface="TT Interphases"/>
                </a:rPr>
                <a:t> is meticulously organized to ensure scalability and maintainability, with a clear folder breakdown that enhances collaboration and efficiency for developers working on the Cricket Dashboard Project.</a:t>
              </a:r>
            </a:p>
          </p:txBody>
        </p:sp>
      </p:grpSp>
      <p:sp>
        <p:nvSpPr>
          <p:cNvPr name="AutoShape 6" id="6"/>
          <p:cNvSpPr/>
          <p:nvPr/>
        </p:nvSpPr>
        <p:spPr>
          <a:xfrm>
            <a:off x="5897880" y="6319341"/>
            <a:ext cx="6492240" cy="0"/>
          </a:xfrm>
          <a:prstGeom prst="line">
            <a:avLst/>
          </a:prstGeom>
          <a:ln cap="flat" w="38100">
            <a:solidFill>
              <a:srgbClr val="C45A45"/>
            </a:solidFill>
            <a:prstDash val="solid"/>
            <a:headEnd type="none" len="sm" w="sm"/>
            <a:tailEnd type="none" len="sm" w="sm"/>
          </a:ln>
        </p:spPr>
      </p:sp>
      <p:sp>
        <p:nvSpPr>
          <p:cNvPr name="TextBox 7" id="7"/>
          <p:cNvSpPr txBox="true"/>
          <p:nvPr/>
        </p:nvSpPr>
        <p:spPr>
          <a:xfrm rot="0">
            <a:off x="7842230" y="5430184"/>
            <a:ext cx="2603540" cy="870107"/>
          </a:xfrm>
          <a:prstGeom prst="rect">
            <a:avLst/>
          </a:prstGeom>
        </p:spPr>
        <p:txBody>
          <a:bodyPr anchor="t" rtlCol="false" tIns="0" lIns="0" bIns="0" rIns="0">
            <a:spAutoFit/>
          </a:bodyPr>
          <a:lstStyle/>
          <a:p>
            <a:pPr algn="ctr">
              <a:lnSpc>
                <a:spcPts val="7166"/>
              </a:lnSpc>
              <a:spcBef>
                <a:spcPct val="0"/>
              </a:spcBef>
            </a:pPr>
            <a:r>
              <a:rPr lang="en-US" sz="5118" spc="-51">
                <a:solidFill>
                  <a:srgbClr val="C45A45"/>
                </a:solidFill>
                <a:latin typeface="TT Interphases"/>
                <a:ea typeface="TT Interphases"/>
                <a:cs typeface="TT Interphases"/>
                <a:sym typeface="TT Interphases"/>
              </a:rPr>
              <a:t>Criclytics</a:t>
            </a:r>
          </a:p>
        </p:txBody>
      </p:sp>
      <p:sp>
        <p:nvSpPr>
          <p:cNvPr name="TextBox 8" id="8"/>
          <p:cNvSpPr txBox="true"/>
          <p:nvPr/>
        </p:nvSpPr>
        <p:spPr>
          <a:xfrm rot="0">
            <a:off x="2859818" y="8405886"/>
            <a:ext cx="1845945" cy="636905"/>
          </a:xfrm>
          <a:prstGeom prst="rect">
            <a:avLst/>
          </a:prstGeom>
        </p:spPr>
        <p:txBody>
          <a:bodyPr anchor="t" rtlCol="false" tIns="0" lIns="0" bIns="0" rIns="0">
            <a:spAutoFit/>
          </a:bodyPr>
          <a:lstStyle/>
          <a:p>
            <a:pPr algn="ctr">
              <a:lnSpc>
                <a:spcPts val="5320"/>
              </a:lnSpc>
            </a:pPr>
            <a:r>
              <a:rPr lang="en-US" sz="3800" spc="-38">
                <a:solidFill>
                  <a:srgbClr val="C45A45"/>
                </a:solidFill>
                <a:latin typeface="TT Interphases"/>
                <a:ea typeface="TT Interphases"/>
                <a:cs typeface="TT Interphases"/>
                <a:sym typeface="TT Interphases"/>
              </a:rPr>
              <a:t>Backend</a:t>
            </a:r>
          </a:p>
        </p:txBody>
      </p:sp>
      <p:sp>
        <p:nvSpPr>
          <p:cNvPr name="TextBox 9" id="9"/>
          <p:cNvSpPr txBox="true"/>
          <p:nvPr/>
        </p:nvSpPr>
        <p:spPr>
          <a:xfrm rot="0">
            <a:off x="13581698" y="8405886"/>
            <a:ext cx="1943582" cy="636905"/>
          </a:xfrm>
          <a:prstGeom prst="rect">
            <a:avLst/>
          </a:prstGeom>
        </p:spPr>
        <p:txBody>
          <a:bodyPr anchor="t" rtlCol="false" tIns="0" lIns="0" bIns="0" rIns="0">
            <a:spAutoFit/>
          </a:bodyPr>
          <a:lstStyle/>
          <a:p>
            <a:pPr algn="l">
              <a:lnSpc>
                <a:spcPts val="5320"/>
              </a:lnSpc>
              <a:spcBef>
                <a:spcPct val="0"/>
              </a:spcBef>
            </a:pPr>
            <a:r>
              <a:rPr lang="en-US" sz="3800" spc="-38">
                <a:solidFill>
                  <a:srgbClr val="C45A45"/>
                </a:solidFill>
                <a:latin typeface="TT Interphases"/>
                <a:ea typeface="TT Interphases"/>
                <a:cs typeface="TT Interphases"/>
                <a:sym typeface="TT Interphases"/>
              </a:rPr>
              <a:t>Frontend</a:t>
            </a:r>
          </a:p>
        </p:txBody>
      </p:sp>
      <p:sp>
        <p:nvSpPr>
          <p:cNvPr name="TextBox 10" id="10"/>
          <p:cNvSpPr txBox="true"/>
          <p:nvPr/>
        </p:nvSpPr>
        <p:spPr>
          <a:xfrm rot="0">
            <a:off x="8210963" y="7843688"/>
            <a:ext cx="1866073" cy="636905"/>
          </a:xfrm>
          <a:prstGeom prst="rect">
            <a:avLst/>
          </a:prstGeom>
        </p:spPr>
        <p:txBody>
          <a:bodyPr anchor="t" rtlCol="false" tIns="0" lIns="0" bIns="0" rIns="0">
            <a:spAutoFit/>
          </a:bodyPr>
          <a:lstStyle/>
          <a:p>
            <a:pPr algn="l">
              <a:lnSpc>
                <a:spcPts val="5320"/>
              </a:lnSpc>
              <a:spcBef>
                <a:spcPct val="0"/>
              </a:spcBef>
            </a:pPr>
            <a:r>
              <a:rPr lang="en-US" sz="3800" spc="-38">
                <a:solidFill>
                  <a:srgbClr val="C45A45"/>
                </a:solidFill>
                <a:latin typeface="TT Interphases"/>
                <a:ea typeface="TT Interphases"/>
                <a:cs typeface="TT Interphases"/>
                <a:sym typeface="TT Interphases"/>
              </a:rPr>
              <a:t>Cricguru</a:t>
            </a:r>
          </a:p>
        </p:txBody>
      </p:sp>
      <p:sp>
        <p:nvSpPr>
          <p:cNvPr name="AutoShape 11" id="11"/>
          <p:cNvSpPr/>
          <p:nvPr/>
        </p:nvSpPr>
        <p:spPr>
          <a:xfrm flipV="true">
            <a:off x="3782791" y="6300291"/>
            <a:ext cx="5361209" cy="2172270"/>
          </a:xfrm>
          <a:prstGeom prst="line">
            <a:avLst/>
          </a:prstGeom>
          <a:ln cap="flat" w="38100">
            <a:solidFill>
              <a:srgbClr val="C45A45"/>
            </a:solidFill>
            <a:prstDash val="solid"/>
            <a:headEnd type="none" len="sm" w="sm"/>
            <a:tailEnd type="none" len="sm" w="sm"/>
          </a:ln>
        </p:spPr>
      </p:sp>
      <p:sp>
        <p:nvSpPr>
          <p:cNvPr name="AutoShape 12" id="12"/>
          <p:cNvSpPr/>
          <p:nvPr/>
        </p:nvSpPr>
        <p:spPr>
          <a:xfrm flipV="true">
            <a:off x="9114219" y="6538763"/>
            <a:ext cx="29781" cy="1568353"/>
          </a:xfrm>
          <a:prstGeom prst="line">
            <a:avLst/>
          </a:prstGeom>
          <a:ln cap="flat" w="38100">
            <a:solidFill>
              <a:srgbClr val="C45A45"/>
            </a:solidFill>
            <a:prstDash val="solid"/>
            <a:headEnd type="none" len="sm" w="sm"/>
            <a:tailEnd type="none" len="sm" w="sm"/>
          </a:ln>
        </p:spPr>
      </p:sp>
      <p:sp>
        <p:nvSpPr>
          <p:cNvPr name="AutoShape 13" id="13"/>
          <p:cNvSpPr/>
          <p:nvPr/>
        </p:nvSpPr>
        <p:spPr>
          <a:xfrm flipH="true" flipV="true">
            <a:off x="9144000" y="6538763"/>
            <a:ext cx="5338435" cy="1875784"/>
          </a:xfrm>
          <a:prstGeom prst="line">
            <a:avLst/>
          </a:prstGeom>
          <a:ln cap="flat" w="38100">
            <a:solidFill>
              <a:srgbClr val="C45A45"/>
            </a:solidFill>
            <a:prstDash val="solid"/>
            <a:headEnd type="none" len="sm" w="sm"/>
            <a:tailEnd type="none" len="sm" w="sm"/>
          </a:ln>
        </p:spPr>
      </p:sp>
      <p:grpSp>
        <p:nvGrpSpPr>
          <p:cNvPr name="Group 14" id="14"/>
          <p:cNvGrpSpPr/>
          <p:nvPr/>
        </p:nvGrpSpPr>
        <p:grpSpPr>
          <a:xfrm rot="0">
            <a:off x="2505090" y="8364806"/>
            <a:ext cx="2555401" cy="785739"/>
            <a:chOff x="0" y="0"/>
            <a:chExt cx="673027" cy="206944"/>
          </a:xfrm>
        </p:grpSpPr>
        <p:sp>
          <p:nvSpPr>
            <p:cNvPr name="Freeform 15" id="15"/>
            <p:cNvSpPr/>
            <p:nvPr/>
          </p:nvSpPr>
          <p:spPr>
            <a:xfrm flipH="false" flipV="false" rot="0">
              <a:off x="0" y="0"/>
              <a:ext cx="673027" cy="206944"/>
            </a:xfrm>
            <a:custGeom>
              <a:avLst/>
              <a:gdLst/>
              <a:ahLst/>
              <a:cxnLst/>
              <a:rect r="r" b="b" t="t" l="l"/>
              <a:pathLst>
                <a:path h="206944" w="673027">
                  <a:moveTo>
                    <a:pt x="51504" y="0"/>
                  </a:moveTo>
                  <a:lnTo>
                    <a:pt x="621524" y="0"/>
                  </a:lnTo>
                  <a:cubicBezTo>
                    <a:pt x="649968" y="0"/>
                    <a:pt x="673027" y="23059"/>
                    <a:pt x="673027" y="51504"/>
                  </a:cubicBezTo>
                  <a:lnTo>
                    <a:pt x="673027" y="155440"/>
                  </a:lnTo>
                  <a:cubicBezTo>
                    <a:pt x="673027" y="169100"/>
                    <a:pt x="667601" y="182200"/>
                    <a:pt x="657942" y="191859"/>
                  </a:cubicBezTo>
                  <a:cubicBezTo>
                    <a:pt x="648284" y="201517"/>
                    <a:pt x="635183" y="206944"/>
                    <a:pt x="621524" y="206944"/>
                  </a:cubicBezTo>
                  <a:lnTo>
                    <a:pt x="51504" y="206944"/>
                  </a:lnTo>
                  <a:cubicBezTo>
                    <a:pt x="37844" y="206944"/>
                    <a:pt x="24744" y="201517"/>
                    <a:pt x="15085" y="191859"/>
                  </a:cubicBezTo>
                  <a:cubicBezTo>
                    <a:pt x="5426" y="182200"/>
                    <a:pt x="0" y="169100"/>
                    <a:pt x="0" y="155440"/>
                  </a:cubicBezTo>
                  <a:lnTo>
                    <a:pt x="0" y="51504"/>
                  </a:lnTo>
                  <a:cubicBezTo>
                    <a:pt x="0" y="23059"/>
                    <a:pt x="23059" y="0"/>
                    <a:pt x="51504" y="0"/>
                  </a:cubicBezTo>
                  <a:close/>
                </a:path>
              </a:pathLst>
            </a:custGeom>
            <a:solidFill>
              <a:srgbClr val="000000">
                <a:alpha val="0"/>
              </a:srgbClr>
            </a:solidFill>
            <a:ln w="38100" cap="sq">
              <a:solidFill>
                <a:srgbClr val="DF7561"/>
              </a:solidFill>
              <a:prstDash val="solid"/>
              <a:miter/>
            </a:ln>
          </p:spPr>
        </p:sp>
        <p:sp>
          <p:nvSpPr>
            <p:cNvPr name="TextBox 16" id="16"/>
            <p:cNvSpPr txBox="true"/>
            <p:nvPr/>
          </p:nvSpPr>
          <p:spPr>
            <a:xfrm>
              <a:off x="0" y="-38100"/>
              <a:ext cx="673027" cy="245044"/>
            </a:xfrm>
            <a:prstGeom prst="rect">
              <a:avLst/>
            </a:prstGeom>
          </p:spPr>
          <p:txBody>
            <a:bodyPr anchor="ctr" rtlCol="false" tIns="50800" lIns="50800" bIns="50800" rIns="50800"/>
            <a:lstStyle/>
            <a:p>
              <a:pPr algn="ctr">
                <a:lnSpc>
                  <a:spcPts val="3080"/>
                </a:lnSpc>
              </a:pPr>
            </a:p>
          </p:txBody>
        </p:sp>
      </p:grpSp>
      <p:grpSp>
        <p:nvGrpSpPr>
          <p:cNvPr name="Group 17" id="17"/>
          <p:cNvGrpSpPr/>
          <p:nvPr/>
        </p:nvGrpSpPr>
        <p:grpSpPr>
          <a:xfrm rot="0">
            <a:off x="7842230" y="7802609"/>
            <a:ext cx="2555401" cy="785739"/>
            <a:chOff x="0" y="0"/>
            <a:chExt cx="673027" cy="206944"/>
          </a:xfrm>
        </p:grpSpPr>
        <p:sp>
          <p:nvSpPr>
            <p:cNvPr name="Freeform 18" id="18"/>
            <p:cNvSpPr/>
            <p:nvPr/>
          </p:nvSpPr>
          <p:spPr>
            <a:xfrm flipH="false" flipV="false" rot="0">
              <a:off x="0" y="0"/>
              <a:ext cx="673027" cy="206944"/>
            </a:xfrm>
            <a:custGeom>
              <a:avLst/>
              <a:gdLst/>
              <a:ahLst/>
              <a:cxnLst/>
              <a:rect r="r" b="b" t="t" l="l"/>
              <a:pathLst>
                <a:path h="206944" w="673027">
                  <a:moveTo>
                    <a:pt x="51504" y="0"/>
                  </a:moveTo>
                  <a:lnTo>
                    <a:pt x="621524" y="0"/>
                  </a:lnTo>
                  <a:cubicBezTo>
                    <a:pt x="649968" y="0"/>
                    <a:pt x="673027" y="23059"/>
                    <a:pt x="673027" y="51504"/>
                  </a:cubicBezTo>
                  <a:lnTo>
                    <a:pt x="673027" y="155440"/>
                  </a:lnTo>
                  <a:cubicBezTo>
                    <a:pt x="673027" y="169100"/>
                    <a:pt x="667601" y="182200"/>
                    <a:pt x="657942" y="191859"/>
                  </a:cubicBezTo>
                  <a:cubicBezTo>
                    <a:pt x="648284" y="201517"/>
                    <a:pt x="635183" y="206944"/>
                    <a:pt x="621524" y="206944"/>
                  </a:cubicBezTo>
                  <a:lnTo>
                    <a:pt x="51504" y="206944"/>
                  </a:lnTo>
                  <a:cubicBezTo>
                    <a:pt x="37844" y="206944"/>
                    <a:pt x="24744" y="201517"/>
                    <a:pt x="15085" y="191859"/>
                  </a:cubicBezTo>
                  <a:cubicBezTo>
                    <a:pt x="5426" y="182200"/>
                    <a:pt x="0" y="169100"/>
                    <a:pt x="0" y="155440"/>
                  </a:cubicBezTo>
                  <a:lnTo>
                    <a:pt x="0" y="51504"/>
                  </a:lnTo>
                  <a:cubicBezTo>
                    <a:pt x="0" y="23059"/>
                    <a:pt x="23059" y="0"/>
                    <a:pt x="51504" y="0"/>
                  </a:cubicBezTo>
                  <a:close/>
                </a:path>
              </a:pathLst>
            </a:custGeom>
            <a:solidFill>
              <a:srgbClr val="000000">
                <a:alpha val="0"/>
              </a:srgbClr>
            </a:solidFill>
            <a:ln w="38100" cap="sq">
              <a:solidFill>
                <a:srgbClr val="DF7561"/>
              </a:solidFill>
              <a:prstDash val="solid"/>
              <a:miter/>
            </a:ln>
          </p:spPr>
        </p:sp>
        <p:sp>
          <p:nvSpPr>
            <p:cNvPr name="TextBox 19" id="19"/>
            <p:cNvSpPr txBox="true"/>
            <p:nvPr/>
          </p:nvSpPr>
          <p:spPr>
            <a:xfrm>
              <a:off x="0" y="-38100"/>
              <a:ext cx="673027" cy="245044"/>
            </a:xfrm>
            <a:prstGeom prst="rect">
              <a:avLst/>
            </a:prstGeom>
          </p:spPr>
          <p:txBody>
            <a:bodyPr anchor="ctr" rtlCol="false" tIns="50800" lIns="50800" bIns="50800" rIns="50800"/>
            <a:lstStyle/>
            <a:p>
              <a:pPr algn="ctr">
                <a:lnSpc>
                  <a:spcPts val="3080"/>
                </a:lnSpc>
              </a:pPr>
            </a:p>
          </p:txBody>
        </p:sp>
      </p:grpSp>
      <p:grpSp>
        <p:nvGrpSpPr>
          <p:cNvPr name="Group 20" id="20"/>
          <p:cNvGrpSpPr/>
          <p:nvPr/>
        </p:nvGrpSpPr>
        <p:grpSpPr>
          <a:xfrm rot="0">
            <a:off x="13275788" y="8364806"/>
            <a:ext cx="2555401" cy="785739"/>
            <a:chOff x="0" y="0"/>
            <a:chExt cx="673027" cy="206944"/>
          </a:xfrm>
        </p:grpSpPr>
        <p:sp>
          <p:nvSpPr>
            <p:cNvPr name="Freeform 21" id="21"/>
            <p:cNvSpPr/>
            <p:nvPr/>
          </p:nvSpPr>
          <p:spPr>
            <a:xfrm flipH="false" flipV="false" rot="0">
              <a:off x="0" y="0"/>
              <a:ext cx="673027" cy="206944"/>
            </a:xfrm>
            <a:custGeom>
              <a:avLst/>
              <a:gdLst/>
              <a:ahLst/>
              <a:cxnLst/>
              <a:rect r="r" b="b" t="t" l="l"/>
              <a:pathLst>
                <a:path h="206944" w="673027">
                  <a:moveTo>
                    <a:pt x="51504" y="0"/>
                  </a:moveTo>
                  <a:lnTo>
                    <a:pt x="621524" y="0"/>
                  </a:lnTo>
                  <a:cubicBezTo>
                    <a:pt x="649968" y="0"/>
                    <a:pt x="673027" y="23059"/>
                    <a:pt x="673027" y="51504"/>
                  </a:cubicBezTo>
                  <a:lnTo>
                    <a:pt x="673027" y="155440"/>
                  </a:lnTo>
                  <a:cubicBezTo>
                    <a:pt x="673027" y="169100"/>
                    <a:pt x="667601" y="182200"/>
                    <a:pt x="657942" y="191859"/>
                  </a:cubicBezTo>
                  <a:cubicBezTo>
                    <a:pt x="648284" y="201517"/>
                    <a:pt x="635183" y="206944"/>
                    <a:pt x="621524" y="206944"/>
                  </a:cubicBezTo>
                  <a:lnTo>
                    <a:pt x="51504" y="206944"/>
                  </a:lnTo>
                  <a:cubicBezTo>
                    <a:pt x="37844" y="206944"/>
                    <a:pt x="24744" y="201517"/>
                    <a:pt x="15085" y="191859"/>
                  </a:cubicBezTo>
                  <a:cubicBezTo>
                    <a:pt x="5426" y="182200"/>
                    <a:pt x="0" y="169100"/>
                    <a:pt x="0" y="155440"/>
                  </a:cubicBezTo>
                  <a:lnTo>
                    <a:pt x="0" y="51504"/>
                  </a:lnTo>
                  <a:cubicBezTo>
                    <a:pt x="0" y="23059"/>
                    <a:pt x="23059" y="0"/>
                    <a:pt x="51504" y="0"/>
                  </a:cubicBezTo>
                  <a:close/>
                </a:path>
              </a:pathLst>
            </a:custGeom>
            <a:solidFill>
              <a:srgbClr val="000000">
                <a:alpha val="0"/>
              </a:srgbClr>
            </a:solidFill>
            <a:ln w="38100" cap="sq">
              <a:solidFill>
                <a:srgbClr val="DF7561"/>
              </a:solidFill>
              <a:prstDash val="solid"/>
              <a:miter/>
            </a:ln>
          </p:spPr>
        </p:sp>
        <p:sp>
          <p:nvSpPr>
            <p:cNvPr name="TextBox 22" id="22"/>
            <p:cNvSpPr txBox="true"/>
            <p:nvPr/>
          </p:nvSpPr>
          <p:spPr>
            <a:xfrm>
              <a:off x="0" y="-38100"/>
              <a:ext cx="673027" cy="245044"/>
            </a:xfrm>
            <a:prstGeom prst="rect">
              <a:avLst/>
            </a:prstGeom>
          </p:spPr>
          <p:txBody>
            <a:bodyPr anchor="ctr" rtlCol="false" tIns="50800" lIns="50800" bIns="50800" rIns="50800"/>
            <a:lstStyle/>
            <a:p>
              <a:pPr algn="ctr">
                <a:lnSpc>
                  <a:spcPts val="3080"/>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grpSp>
        <p:nvGrpSpPr>
          <p:cNvPr name="Group 2" id="2"/>
          <p:cNvGrpSpPr/>
          <p:nvPr/>
        </p:nvGrpSpPr>
        <p:grpSpPr>
          <a:xfrm rot="0">
            <a:off x="11967386" y="7162436"/>
            <a:ext cx="4393625" cy="1343404"/>
            <a:chOff x="0" y="0"/>
            <a:chExt cx="5858166" cy="1791205"/>
          </a:xfrm>
        </p:grpSpPr>
        <p:sp>
          <p:nvSpPr>
            <p:cNvPr name="TextBox 3" id="3"/>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Mobile View</a:t>
              </a:r>
            </a:p>
          </p:txBody>
        </p:sp>
        <p:sp>
          <p:nvSpPr>
            <p:cNvPr name="TextBox 4" id="4"/>
            <p:cNvSpPr txBox="true"/>
            <p:nvPr/>
          </p:nvSpPr>
          <p:spPr>
            <a:xfrm rot="0">
              <a:off x="0" y="786212"/>
              <a:ext cx="5858166" cy="10049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Fully functional interface suitable for </a:t>
              </a:r>
              <a:r>
                <a:rPr lang="en-US" b="true" sz="2200" spc="-22">
                  <a:solidFill>
                    <a:srgbClr val="C45A45"/>
                  </a:solidFill>
                  <a:latin typeface="TT Interphases Bold"/>
                  <a:ea typeface="TT Interphases Bold"/>
                  <a:cs typeface="TT Interphases Bold"/>
                  <a:sym typeface="TT Interphases Bold"/>
                </a:rPr>
                <a:t>on-the-go access</a:t>
              </a:r>
              <a:r>
                <a:rPr lang="en-US" sz="2200" spc="-22">
                  <a:solidFill>
                    <a:srgbClr val="C45A45"/>
                  </a:solidFill>
                  <a:latin typeface="TT Interphases"/>
                  <a:ea typeface="TT Interphases"/>
                  <a:cs typeface="TT Interphases"/>
                  <a:sym typeface="TT Interphases"/>
                </a:rPr>
                <a:t>.</a:t>
              </a:r>
            </a:p>
          </p:txBody>
        </p:sp>
      </p:grpSp>
      <p:sp>
        <p:nvSpPr>
          <p:cNvPr name="Freeform 5" id="5"/>
          <p:cNvSpPr/>
          <p:nvPr/>
        </p:nvSpPr>
        <p:spPr>
          <a:xfrm flipH="false" flipV="false" rot="0">
            <a:off x="-4358916" y="-4665993"/>
            <a:ext cx="7889918" cy="8006375"/>
          </a:xfrm>
          <a:custGeom>
            <a:avLst/>
            <a:gdLst/>
            <a:ahLst/>
            <a:cxnLst/>
            <a:rect r="r" b="b" t="t" l="l"/>
            <a:pathLst>
              <a:path h="8006375" w="7889918">
                <a:moveTo>
                  <a:pt x="0" y="0"/>
                </a:moveTo>
                <a:lnTo>
                  <a:pt x="7889919" y="0"/>
                </a:lnTo>
                <a:lnTo>
                  <a:pt x="7889919" y="8006375"/>
                </a:lnTo>
                <a:lnTo>
                  <a:pt x="0" y="8006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29465" y="6709418"/>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394128" y="3577582"/>
            <a:ext cx="3459347" cy="3131835"/>
            <a:chOff x="0" y="0"/>
            <a:chExt cx="5580380" cy="5052060"/>
          </a:xfrm>
        </p:grpSpPr>
        <p:sp>
          <p:nvSpPr>
            <p:cNvPr name="Freeform 8" id="8"/>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4"/>
              <a:stretch>
                <a:fillRect l="-17839" t="0" r="-17839" b="0"/>
              </a:stretch>
            </a:blipFill>
          </p:spPr>
        </p:sp>
      </p:grpSp>
      <p:grpSp>
        <p:nvGrpSpPr>
          <p:cNvPr name="Group 9" id="9"/>
          <p:cNvGrpSpPr/>
          <p:nvPr/>
        </p:nvGrpSpPr>
        <p:grpSpPr>
          <a:xfrm rot="0">
            <a:off x="7579907" y="3577582"/>
            <a:ext cx="3124034" cy="3131835"/>
            <a:chOff x="0" y="0"/>
            <a:chExt cx="5594350" cy="5608320"/>
          </a:xfrm>
        </p:grpSpPr>
        <p:sp>
          <p:nvSpPr>
            <p:cNvPr name="Freeform 10" id="10"/>
            <p:cNvSpPr/>
            <p:nvPr/>
          </p:nvSpPr>
          <p:spPr>
            <a:xfrm flipH="false" flipV="false" rot="0">
              <a:off x="-80010" y="-191770"/>
              <a:ext cx="6264910" cy="5977890"/>
            </a:xfrm>
            <a:custGeom>
              <a:avLst/>
              <a:gdLst/>
              <a:ahLst/>
              <a:cxnLst/>
              <a:rect r="r" b="b" t="t" l="l"/>
              <a:pathLst>
                <a:path h="5977890" w="6264910">
                  <a:moveTo>
                    <a:pt x="3576320" y="342900"/>
                  </a:moveTo>
                  <a:cubicBezTo>
                    <a:pt x="4768850" y="509270"/>
                    <a:pt x="6264910" y="971550"/>
                    <a:pt x="5435600" y="3060700"/>
                  </a:cubicBezTo>
                  <a:cubicBezTo>
                    <a:pt x="4606290" y="5149850"/>
                    <a:pt x="2889250" y="5520690"/>
                    <a:pt x="2059940" y="5749290"/>
                  </a:cubicBezTo>
                  <a:cubicBezTo>
                    <a:pt x="1230630" y="5977890"/>
                    <a:pt x="256540" y="5434330"/>
                    <a:pt x="600710" y="4203700"/>
                  </a:cubicBezTo>
                  <a:cubicBezTo>
                    <a:pt x="901700" y="3126740"/>
                    <a:pt x="0" y="1772920"/>
                    <a:pt x="86360" y="886460"/>
                  </a:cubicBezTo>
                  <a:cubicBezTo>
                    <a:pt x="172720" y="0"/>
                    <a:pt x="2145030" y="142240"/>
                    <a:pt x="3576320" y="342900"/>
                  </a:cubicBezTo>
                  <a:close/>
                </a:path>
              </a:pathLst>
            </a:custGeom>
            <a:blipFill>
              <a:blip r:embed="rId5"/>
              <a:stretch>
                <a:fillRect l="-16907" t="0" r="-16907" b="0"/>
              </a:stretch>
            </a:blipFill>
          </p:spPr>
        </p:sp>
      </p:grpSp>
      <p:grpSp>
        <p:nvGrpSpPr>
          <p:cNvPr name="Group 11" id="11"/>
          <p:cNvGrpSpPr/>
          <p:nvPr/>
        </p:nvGrpSpPr>
        <p:grpSpPr>
          <a:xfrm rot="0">
            <a:off x="12381976" y="3428096"/>
            <a:ext cx="3564444" cy="3430809"/>
            <a:chOff x="30480" y="591820"/>
            <a:chExt cx="12736830" cy="12259310"/>
          </a:xfrm>
        </p:grpSpPr>
        <p:sp>
          <p:nvSpPr>
            <p:cNvPr name="Freeform 12" id="12"/>
            <p:cNvSpPr/>
            <p:nvPr/>
          </p:nvSpPr>
          <p:spPr>
            <a:xfrm flipH="false" flipV="false" rot="0">
              <a:off x="0" y="0"/>
              <a:ext cx="12736830" cy="12259310"/>
            </a:xfrm>
            <a:custGeom>
              <a:avLst/>
              <a:gdLst/>
              <a:ahLst/>
              <a:cxnLst/>
              <a:rect r="r" b="b" t="t" l="l"/>
              <a:pathLst>
                <a:path h="12259310" w="1273683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6"/>
              <a:stretch>
                <a:fillRect l="-19001" t="0" r="-19001" b="0"/>
              </a:stretch>
            </a:blipFill>
          </p:spPr>
        </p:sp>
      </p:grpSp>
      <p:sp>
        <p:nvSpPr>
          <p:cNvPr name="TextBox 13" id="13"/>
          <p:cNvSpPr txBox="true"/>
          <p:nvPr/>
        </p:nvSpPr>
        <p:spPr>
          <a:xfrm rot="0">
            <a:off x="4318647" y="1195387"/>
            <a:ext cx="9650706" cy="1485900"/>
          </a:xfrm>
          <a:prstGeom prst="rect">
            <a:avLst/>
          </a:prstGeom>
        </p:spPr>
        <p:txBody>
          <a:bodyPr anchor="t" rtlCol="false" tIns="0" lIns="0" bIns="0" rIns="0">
            <a:spAutoFit/>
          </a:bodyPr>
          <a:lstStyle/>
          <a:p>
            <a:pPr algn="ctr" marL="0" indent="0" lvl="0">
              <a:lnSpc>
                <a:spcPts val="11640"/>
              </a:lnSpc>
              <a:spcBef>
                <a:spcPct val="0"/>
              </a:spcBef>
            </a:pPr>
            <a:r>
              <a:rPr lang="en-US" sz="9700" spc="-727">
                <a:solidFill>
                  <a:srgbClr val="C45A45"/>
                </a:solidFill>
                <a:latin typeface="TT Ramillas"/>
                <a:ea typeface="TT Ramillas"/>
                <a:cs typeface="TT Ramillas"/>
                <a:sym typeface="TT Ramillas"/>
              </a:rPr>
              <a:t>Frontend Features</a:t>
            </a:r>
          </a:p>
        </p:txBody>
      </p:sp>
      <p:grpSp>
        <p:nvGrpSpPr>
          <p:cNvPr name="Group 14" id="14"/>
          <p:cNvGrpSpPr/>
          <p:nvPr/>
        </p:nvGrpSpPr>
        <p:grpSpPr>
          <a:xfrm rot="0">
            <a:off x="1926990" y="7162436"/>
            <a:ext cx="4393625" cy="1343404"/>
            <a:chOff x="0" y="0"/>
            <a:chExt cx="5858166" cy="1791205"/>
          </a:xfrm>
        </p:grpSpPr>
        <p:sp>
          <p:nvSpPr>
            <p:cNvPr name="TextBox 15" id="15"/>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Desktop View</a:t>
              </a:r>
            </a:p>
          </p:txBody>
        </p:sp>
        <p:sp>
          <p:nvSpPr>
            <p:cNvPr name="TextBox 16" id="16"/>
            <p:cNvSpPr txBox="true"/>
            <p:nvPr/>
          </p:nvSpPr>
          <p:spPr>
            <a:xfrm rot="0">
              <a:off x="0" y="786212"/>
              <a:ext cx="5858166" cy="10049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Designed for optimal </a:t>
              </a:r>
              <a:r>
                <a:rPr lang="en-US" b="true" sz="2200" spc="-22">
                  <a:solidFill>
                    <a:srgbClr val="C45A45"/>
                  </a:solidFill>
                  <a:latin typeface="TT Interphases Bold"/>
                  <a:ea typeface="TT Interphases Bold"/>
                  <a:cs typeface="TT Interphases Bold"/>
                  <a:sym typeface="TT Interphases Bold"/>
                </a:rPr>
                <a:t>user experience</a:t>
              </a:r>
              <a:r>
                <a:rPr lang="en-US" sz="2200" spc="-22">
                  <a:solidFill>
                    <a:srgbClr val="C45A45"/>
                  </a:solidFill>
                  <a:latin typeface="TT Interphases"/>
                  <a:ea typeface="TT Interphases"/>
                  <a:cs typeface="TT Interphases"/>
                  <a:sym typeface="TT Interphases"/>
                </a:rPr>
                <a:t> on larger screens.</a:t>
              </a:r>
            </a:p>
          </p:txBody>
        </p:sp>
      </p:grpSp>
      <p:grpSp>
        <p:nvGrpSpPr>
          <p:cNvPr name="Group 17" id="17"/>
          <p:cNvGrpSpPr/>
          <p:nvPr/>
        </p:nvGrpSpPr>
        <p:grpSpPr>
          <a:xfrm rot="0">
            <a:off x="6945111" y="7162436"/>
            <a:ext cx="4393625" cy="1343404"/>
            <a:chOff x="0" y="0"/>
            <a:chExt cx="5858166" cy="1791205"/>
          </a:xfrm>
        </p:grpSpPr>
        <p:sp>
          <p:nvSpPr>
            <p:cNvPr name="TextBox 18" id="18"/>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Tablet View</a:t>
              </a:r>
            </a:p>
          </p:txBody>
        </p:sp>
        <p:sp>
          <p:nvSpPr>
            <p:cNvPr name="TextBox 19" id="19"/>
            <p:cNvSpPr txBox="true"/>
            <p:nvPr/>
          </p:nvSpPr>
          <p:spPr>
            <a:xfrm rot="0">
              <a:off x="0" y="786212"/>
              <a:ext cx="5858166" cy="10049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Responsive layout that </a:t>
              </a:r>
              <a:r>
                <a:rPr lang="en-US" b="true" sz="2200" spc="-22">
                  <a:solidFill>
                    <a:srgbClr val="C45A45"/>
                  </a:solidFill>
                  <a:latin typeface="TT Interphases Bold"/>
                  <a:ea typeface="TT Interphases Bold"/>
                  <a:cs typeface="TT Interphases Bold"/>
                  <a:sym typeface="TT Interphases Bold"/>
                </a:rPr>
                <a:t>adapts beautifully</a:t>
              </a:r>
              <a:r>
                <a:rPr lang="en-US" sz="2200" spc="-22">
                  <a:solidFill>
                    <a:srgbClr val="C45A45"/>
                  </a:solidFill>
                  <a:latin typeface="TT Interphases"/>
                  <a:ea typeface="TT Interphases"/>
                  <a:cs typeface="TT Interphases"/>
                  <a:sym typeface="TT Interphases"/>
                </a:rPr>
                <a:t> to mid-sized devices.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grpSp>
        <p:nvGrpSpPr>
          <p:cNvPr name="Group 2" id="2"/>
          <p:cNvGrpSpPr/>
          <p:nvPr/>
        </p:nvGrpSpPr>
        <p:grpSpPr>
          <a:xfrm rot="0">
            <a:off x="1028700" y="1042124"/>
            <a:ext cx="8468974" cy="4690947"/>
            <a:chOff x="0" y="0"/>
            <a:chExt cx="11291965" cy="6254596"/>
          </a:xfrm>
        </p:grpSpPr>
        <p:sp>
          <p:nvSpPr>
            <p:cNvPr name="TextBox 3" id="3"/>
            <p:cNvSpPr txBox="true"/>
            <p:nvPr/>
          </p:nvSpPr>
          <p:spPr>
            <a:xfrm rot="0">
              <a:off x="0" y="0"/>
              <a:ext cx="11291965" cy="3378200"/>
            </a:xfrm>
            <a:prstGeom prst="rect">
              <a:avLst/>
            </a:prstGeom>
          </p:spPr>
          <p:txBody>
            <a:bodyPr anchor="t" rtlCol="false" tIns="0" lIns="0" bIns="0" rIns="0">
              <a:spAutoFit/>
            </a:bodyPr>
            <a:lstStyle/>
            <a:p>
              <a:pPr algn="l" marL="0" indent="0" lvl="0">
                <a:lnSpc>
                  <a:spcPts val="10031"/>
                </a:lnSpc>
              </a:pPr>
              <a:r>
                <a:rPr lang="en-US" sz="8359" spc="-626">
                  <a:solidFill>
                    <a:srgbClr val="C45A45"/>
                  </a:solidFill>
                  <a:latin typeface="TT Ramillas"/>
                  <a:ea typeface="TT Ramillas"/>
                  <a:cs typeface="TT Ramillas"/>
                  <a:sym typeface="TT Ramillas"/>
                </a:rPr>
                <a:t>Frontend Features of Cricket Dashboard</a:t>
              </a:r>
            </a:p>
          </p:txBody>
        </p:sp>
        <p:sp>
          <p:nvSpPr>
            <p:cNvPr name="Freeform 4" id="4"/>
            <p:cNvSpPr/>
            <p:nvPr/>
          </p:nvSpPr>
          <p:spPr>
            <a:xfrm flipH="false" flipV="false" rot="5400000">
              <a:off x="959673" y="4458028"/>
              <a:ext cx="836895" cy="2756241"/>
            </a:xfrm>
            <a:custGeom>
              <a:avLst/>
              <a:gdLst/>
              <a:ahLst/>
              <a:cxnLst/>
              <a:rect r="r" b="b" t="t" l="l"/>
              <a:pathLst>
                <a:path h="2756241" w="836895">
                  <a:moveTo>
                    <a:pt x="0" y="0"/>
                  </a:moveTo>
                  <a:lnTo>
                    <a:pt x="836895" y="0"/>
                  </a:lnTo>
                  <a:lnTo>
                    <a:pt x="836895" y="2756241"/>
                  </a:lnTo>
                  <a:lnTo>
                    <a:pt x="0" y="27562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0115499" y="-2974487"/>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1254082" y="6283813"/>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10506809" y="5469567"/>
            <a:ext cx="6405691" cy="3381652"/>
          </a:xfrm>
          <a:prstGeom prst="rect">
            <a:avLst/>
          </a:prstGeom>
        </p:spPr>
        <p:txBody>
          <a:bodyPr anchor="t" rtlCol="false" tIns="0" lIns="0" bIns="0" rIns="0">
            <a:spAutoFit/>
          </a:bodyPr>
          <a:lstStyle/>
          <a:p>
            <a:pPr algn="l" marL="502644" indent="-251322" lvl="1">
              <a:lnSpc>
                <a:spcPts val="4516"/>
              </a:lnSpc>
              <a:buFont typeface="Arial"/>
              <a:buChar char="•"/>
            </a:pPr>
            <a:r>
              <a:rPr lang="en-US" b="true" sz="2328" strike="noStrike" u="none">
                <a:solidFill>
                  <a:srgbClr val="C45A45"/>
                </a:solidFill>
                <a:latin typeface="TT Interphases Bold"/>
                <a:ea typeface="TT Interphases Bold"/>
                <a:cs typeface="TT Interphases Bold"/>
                <a:sym typeface="TT Interphases Bold"/>
              </a:rPr>
              <a:t>Loading States</a:t>
            </a:r>
            <a:r>
              <a:rPr lang="en-US" sz="2328" strike="noStrike" u="none">
                <a:solidFill>
                  <a:srgbClr val="C45A45"/>
                </a:solidFill>
                <a:latin typeface="TT Interphases"/>
                <a:ea typeface="TT Interphases"/>
                <a:cs typeface="TT Interphases"/>
                <a:sym typeface="TT Interphases"/>
              </a:rPr>
              <a:t> for smooth user experience</a:t>
            </a:r>
          </a:p>
          <a:p>
            <a:pPr algn="l" marL="502644" indent="-251322" lvl="1">
              <a:lnSpc>
                <a:spcPts val="4516"/>
              </a:lnSpc>
              <a:buFont typeface="Arial"/>
              <a:buChar char="•"/>
            </a:pPr>
            <a:r>
              <a:rPr lang="en-US" b="true" sz="2328" strike="noStrike" u="none">
                <a:solidFill>
                  <a:srgbClr val="C45A45"/>
                </a:solidFill>
                <a:latin typeface="TT Interphases Bold"/>
                <a:ea typeface="TT Interphases Bold"/>
                <a:cs typeface="TT Interphases Bold"/>
                <a:sym typeface="TT Interphases Bold"/>
              </a:rPr>
              <a:t>Error Handling</a:t>
            </a:r>
            <a:r>
              <a:rPr lang="en-US" sz="2328" strike="noStrike" u="none">
                <a:solidFill>
                  <a:srgbClr val="C45A45"/>
                </a:solidFill>
                <a:latin typeface="TT Interphases"/>
                <a:ea typeface="TT Interphases"/>
                <a:cs typeface="TT Interphases"/>
                <a:sym typeface="TT Interphases"/>
              </a:rPr>
              <a:t> to manage unexpected issues</a:t>
            </a:r>
          </a:p>
          <a:p>
            <a:pPr algn="l" marL="502644" indent="-251322" lvl="1">
              <a:lnSpc>
                <a:spcPts val="4516"/>
              </a:lnSpc>
              <a:buFont typeface="Arial"/>
              <a:buChar char="•"/>
            </a:pPr>
            <a:r>
              <a:rPr lang="en-US" b="true" sz="2328" strike="noStrike" u="none">
                <a:solidFill>
                  <a:srgbClr val="C45A45"/>
                </a:solidFill>
                <a:latin typeface="TT Interphases Bold"/>
                <a:ea typeface="TT Interphases Bold"/>
                <a:cs typeface="TT Interphases Bold"/>
                <a:sym typeface="TT Interphases Bold"/>
              </a:rPr>
              <a:t>Smooth Animations</a:t>
            </a:r>
            <a:r>
              <a:rPr lang="en-US" sz="2328" strike="noStrike" u="none">
                <a:solidFill>
                  <a:srgbClr val="C45A45"/>
                </a:solidFill>
                <a:latin typeface="TT Interphases"/>
                <a:ea typeface="TT Interphases"/>
                <a:cs typeface="TT Interphases"/>
                <a:sym typeface="TT Interphases"/>
              </a:rPr>
              <a:t> to enhance interactions</a:t>
            </a:r>
          </a:p>
          <a:p>
            <a:pPr algn="l" marL="502644" indent="-251322" lvl="1">
              <a:lnSpc>
                <a:spcPts val="4516"/>
              </a:lnSpc>
              <a:buFont typeface="Arial"/>
              <a:buChar char="•"/>
            </a:pPr>
            <a:r>
              <a:rPr lang="en-US" b="true" sz="2328" strike="noStrike" u="none">
                <a:solidFill>
                  <a:srgbClr val="C45A45"/>
                </a:solidFill>
                <a:latin typeface="TT Interphases Bold"/>
                <a:ea typeface="TT Interphases Bold"/>
                <a:cs typeface="TT Interphases Bold"/>
                <a:sym typeface="TT Interphases Bold"/>
              </a:rPr>
              <a:t>Interactive Elements</a:t>
            </a:r>
            <a:r>
              <a:rPr lang="en-US" sz="2328" strike="noStrike" u="none">
                <a:solidFill>
                  <a:srgbClr val="C45A45"/>
                </a:solidFill>
                <a:latin typeface="TT Interphases"/>
                <a:ea typeface="TT Interphases"/>
                <a:cs typeface="TT Interphases"/>
                <a:sym typeface="TT Interphases"/>
              </a:rPr>
              <a:t> that engage users effectively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grpSp>
        <p:nvGrpSpPr>
          <p:cNvPr name="Group 2" id="2"/>
          <p:cNvGrpSpPr/>
          <p:nvPr/>
        </p:nvGrpSpPr>
        <p:grpSpPr>
          <a:xfrm rot="0">
            <a:off x="11967386" y="7162436"/>
            <a:ext cx="4393625" cy="1733929"/>
            <a:chOff x="0" y="0"/>
            <a:chExt cx="5858166" cy="2311905"/>
          </a:xfrm>
        </p:grpSpPr>
        <p:sp>
          <p:nvSpPr>
            <p:cNvPr name="TextBox 3" id="3"/>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Pandas</a:t>
              </a:r>
            </a:p>
          </p:txBody>
        </p:sp>
        <p:sp>
          <p:nvSpPr>
            <p:cNvPr name="TextBox 4" id="4"/>
            <p:cNvSpPr txBox="true"/>
            <p:nvPr/>
          </p:nvSpPr>
          <p:spPr>
            <a:xfrm rot="0">
              <a:off x="0" y="786212"/>
              <a:ext cx="5858166" cy="15256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Efficient data manipulation and analysis tools</a:t>
              </a:r>
              <a:r>
                <a:rPr lang="en-US" sz="2200" spc="-22">
                  <a:solidFill>
                    <a:srgbClr val="C45A45"/>
                  </a:solidFill>
                  <a:latin typeface="TT Interphases"/>
                  <a:ea typeface="TT Interphases"/>
                  <a:cs typeface="TT Interphases"/>
                  <a:sym typeface="TT Interphases"/>
                </a:rPr>
                <a:t> </a:t>
              </a:r>
              <a:r>
                <a:rPr lang="en-US" b="true" sz="2200" spc="-22">
                  <a:solidFill>
                    <a:srgbClr val="C45A45"/>
                  </a:solidFill>
                  <a:latin typeface="TT Interphases Bold"/>
                  <a:ea typeface="TT Interphases Bold"/>
                  <a:cs typeface="TT Interphases Bold"/>
                  <a:sym typeface="TT Interphases Bold"/>
                </a:rPr>
                <a:t>resource sharing</a:t>
              </a:r>
              <a:r>
                <a:rPr lang="en-US" sz="2200" spc="-22">
                  <a:solidFill>
                    <a:srgbClr val="C45A45"/>
                  </a:solidFill>
                  <a:latin typeface="TT Interphases"/>
                  <a:ea typeface="TT Interphases"/>
                  <a:cs typeface="TT Interphases"/>
                  <a:sym typeface="TT Interphases"/>
                </a:rPr>
                <a:t> in web applications.</a:t>
              </a:r>
            </a:p>
          </p:txBody>
        </p:sp>
      </p:grpSp>
      <p:sp>
        <p:nvSpPr>
          <p:cNvPr name="Freeform 5" id="5"/>
          <p:cNvSpPr/>
          <p:nvPr/>
        </p:nvSpPr>
        <p:spPr>
          <a:xfrm flipH="false" flipV="false" rot="0">
            <a:off x="-4358916" y="-4665993"/>
            <a:ext cx="7889918" cy="8006375"/>
          </a:xfrm>
          <a:custGeom>
            <a:avLst/>
            <a:gdLst/>
            <a:ahLst/>
            <a:cxnLst/>
            <a:rect r="r" b="b" t="t" l="l"/>
            <a:pathLst>
              <a:path h="8006375" w="7889918">
                <a:moveTo>
                  <a:pt x="0" y="0"/>
                </a:moveTo>
                <a:lnTo>
                  <a:pt x="7889919" y="0"/>
                </a:lnTo>
                <a:lnTo>
                  <a:pt x="7889919" y="8006375"/>
                </a:lnTo>
                <a:lnTo>
                  <a:pt x="0" y="8006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29465" y="6709418"/>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394128" y="3577582"/>
            <a:ext cx="3459347" cy="3131835"/>
            <a:chOff x="0" y="0"/>
            <a:chExt cx="5580380" cy="5052060"/>
          </a:xfrm>
        </p:grpSpPr>
        <p:sp>
          <p:nvSpPr>
            <p:cNvPr name="Freeform 8" id="8"/>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4"/>
              <a:stretch>
                <a:fillRect l="0" t="-5227" r="0" b="-5227"/>
              </a:stretch>
            </a:blipFill>
          </p:spPr>
        </p:sp>
      </p:grpSp>
      <p:grpSp>
        <p:nvGrpSpPr>
          <p:cNvPr name="Group 9" id="9"/>
          <p:cNvGrpSpPr/>
          <p:nvPr/>
        </p:nvGrpSpPr>
        <p:grpSpPr>
          <a:xfrm rot="0">
            <a:off x="7555709" y="3577582"/>
            <a:ext cx="3124034" cy="3131835"/>
            <a:chOff x="0" y="0"/>
            <a:chExt cx="5594350" cy="5608320"/>
          </a:xfrm>
        </p:grpSpPr>
        <p:sp>
          <p:nvSpPr>
            <p:cNvPr name="Freeform 10" id="10"/>
            <p:cNvSpPr/>
            <p:nvPr/>
          </p:nvSpPr>
          <p:spPr>
            <a:xfrm flipH="false" flipV="false" rot="0">
              <a:off x="-80010" y="-191770"/>
              <a:ext cx="6264910" cy="5977890"/>
            </a:xfrm>
            <a:custGeom>
              <a:avLst/>
              <a:gdLst/>
              <a:ahLst/>
              <a:cxnLst/>
              <a:rect r="r" b="b" t="t" l="l"/>
              <a:pathLst>
                <a:path h="5977890" w="6264910">
                  <a:moveTo>
                    <a:pt x="3576320" y="342900"/>
                  </a:moveTo>
                  <a:cubicBezTo>
                    <a:pt x="4768850" y="509270"/>
                    <a:pt x="6264910" y="971550"/>
                    <a:pt x="5435600" y="3060700"/>
                  </a:cubicBezTo>
                  <a:cubicBezTo>
                    <a:pt x="4606290" y="5149850"/>
                    <a:pt x="2889250" y="5520690"/>
                    <a:pt x="2059940" y="5749290"/>
                  </a:cubicBezTo>
                  <a:cubicBezTo>
                    <a:pt x="1230630" y="5977890"/>
                    <a:pt x="256540" y="5434330"/>
                    <a:pt x="600710" y="4203700"/>
                  </a:cubicBezTo>
                  <a:cubicBezTo>
                    <a:pt x="901700" y="3126740"/>
                    <a:pt x="0" y="1772920"/>
                    <a:pt x="86360" y="886460"/>
                  </a:cubicBezTo>
                  <a:cubicBezTo>
                    <a:pt x="172720" y="0"/>
                    <a:pt x="2145030" y="142240"/>
                    <a:pt x="3576320" y="342900"/>
                  </a:cubicBezTo>
                  <a:close/>
                </a:path>
              </a:pathLst>
            </a:custGeom>
            <a:blipFill>
              <a:blip r:embed="rId5"/>
              <a:stretch>
                <a:fillRect l="-1018" t="0" r="-210750" b="0"/>
              </a:stretch>
            </a:blipFill>
          </p:spPr>
        </p:sp>
      </p:grpSp>
      <p:grpSp>
        <p:nvGrpSpPr>
          <p:cNvPr name="Group 11" id="11"/>
          <p:cNvGrpSpPr/>
          <p:nvPr/>
        </p:nvGrpSpPr>
        <p:grpSpPr>
          <a:xfrm rot="0">
            <a:off x="12381976" y="3428096"/>
            <a:ext cx="3564444" cy="3430809"/>
            <a:chOff x="30480" y="591820"/>
            <a:chExt cx="12736830" cy="12259310"/>
          </a:xfrm>
        </p:grpSpPr>
        <p:sp>
          <p:nvSpPr>
            <p:cNvPr name="Freeform 12" id="12"/>
            <p:cNvSpPr/>
            <p:nvPr/>
          </p:nvSpPr>
          <p:spPr>
            <a:xfrm flipH="false" flipV="false" rot="0">
              <a:off x="0" y="0"/>
              <a:ext cx="12736830" cy="12259310"/>
            </a:xfrm>
            <a:custGeom>
              <a:avLst/>
              <a:gdLst/>
              <a:ahLst/>
              <a:cxnLst/>
              <a:rect r="r" b="b" t="t" l="l"/>
              <a:pathLst>
                <a:path h="12259310" w="1273683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6"/>
              <a:stretch>
                <a:fillRect l="0" t="-23912" r="-251520" b="-30726"/>
              </a:stretch>
            </a:blipFill>
          </p:spPr>
        </p:sp>
      </p:grpSp>
      <p:sp>
        <p:nvSpPr>
          <p:cNvPr name="TextBox 13" id="13"/>
          <p:cNvSpPr txBox="true"/>
          <p:nvPr/>
        </p:nvSpPr>
        <p:spPr>
          <a:xfrm rot="0">
            <a:off x="4318647" y="1195387"/>
            <a:ext cx="9650706" cy="1485900"/>
          </a:xfrm>
          <a:prstGeom prst="rect">
            <a:avLst/>
          </a:prstGeom>
        </p:spPr>
        <p:txBody>
          <a:bodyPr anchor="t" rtlCol="false" tIns="0" lIns="0" bIns="0" rIns="0">
            <a:spAutoFit/>
          </a:bodyPr>
          <a:lstStyle/>
          <a:p>
            <a:pPr algn="ctr" marL="0" indent="0" lvl="0">
              <a:lnSpc>
                <a:spcPts val="11640"/>
              </a:lnSpc>
              <a:spcBef>
                <a:spcPct val="0"/>
              </a:spcBef>
            </a:pPr>
            <a:r>
              <a:rPr lang="en-US" sz="9700" spc="-727">
                <a:solidFill>
                  <a:srgbClr val="C45A45"/>
                </a:solidFill>
                <a:latin typeface="TT Ramillas"/>
                <a:ea typeface="TT Ramillas"/>
                <a:cs typeface="TT Ramillas"/>
                <a:sym typeface="TT Ramillas"/>
              </a:rPr>
              <a:t>Backend Features</a:t>
            </a:r>
          </a:p>
        </p:txBody>
      </p:sp>
      <p:grpSp>
        <p:nvGrpSpPr>
          <p:cNvPr name="Group 14" id="14"/>
          <p:cNvGrpSpPr/>
          <p:nvPr/>
        </p:nvGrpSpPr>
        <p:grpSpPr>
          <a:xfrm rot="0">
            <a:off x="1926990" y="7162436"/>
            <a:ext cx="4393625" cy="1343404"/>
            <a:chOff x="0" y="0"/>
            <a:chExt cx="5858166" cy="1791205"/>
          </a:xfrm>
        </p:grpSpPr>
        <p:sp>
          <p:nvSpPr>
            <p:cNvPr name="TextBox 15" id="15"/>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Python 3.8+</a:t>
              </a:r>
            </a:p>
          </p:txBody>
        </p:sp>
        <p:sp>
          <p:nvSpPr>
            <p:cNvPr name="TextBox 16" id="16"/>
            <p:cNvSpPr txBox="true"/>
            <p:nvPr/>
          </p:nvSpPr>
          <p:spPr>
            <a:xfrm rot="0">
              <a:off x="0" y="786212"/>
              <a:ext cx="5858166" cy="1004993"/>
            </a:xfrm>
            <a:prstGeom prst="rect">
              <a:avLst/>
            </a:prstGeom>
          </p:spPr>
          <p:txBody>
            <a:bodyPr anchor="t" rtlCol="false" tIns="0" lIns="0" bIns="0" rIns="0">
              <a:spAutoFit/>
            </a:bodyPr>
            <a:lstStyle/>
            <a:p>
              <a:pPr algn="ctr" marL="0" indent="0" lvl="0">
                <a:lnSpc>
                  <a:spcPts val="3080"/>
                </a:lnSpc>
              </a:pPr>
              <a:r>
                <a:rPr lang="en-US" b="true" sz="2200" spc="-22">
                  <a:solidFill>
                    <a:srgbClr val="C45A45"/>
                  </a:solidFill>
                  <a:latin typeface="TT Interphases Bold"/>
                  <a:ea typeface="TT Interphases Bold"/>
                  <a:cs typeface="TT Interphases Bold"/>
                  <a:sym typeface="TT Interphases Bold"/>
                </a:rPr>
                <a:t>Latest version</a:t>
              </a:r>
              <a:r>
                <a:rPr lang="en-US" sz="2200" spc="-22">
                  <a:solidFill>
                    <a:srgbClr val="C45A45"/>
                  </a:solidFill>
                  <a:latin typeface="TT Interphases"/>
                  <a:ea typeface="TT Interphases"/>
                  <a:cs typeface="TT Interphases"/>
                  <a:sym typeface="TT Interphases"/>
                </a:rPr>
                <a:t> for modern data processing tasks.</a:t>
              </a:r>
            </a:p>
          </p:txBody>
        </p:sp>
      </p:grpSp>
      <p:grpSp>
        <p:nvGrpSpPr>
          <p:cNvPr name="Group 17" id="17"/>
          <p:cNvGrpSpPr/>
          <p:nvPr/>
        </p:nvGrpSpPr>
        <p:grpSpPr>
          <a:xfrm rot="0">
            <a:off x="6945111" y="7162436"/>
            <a:ext cx="4393625" cy="1343404"/>
            <a:chOff x="0" y="0"/>
            <a:chExt cx="5858166" cy="1791205"/>
          </a:xfrm>
        </p:grpSpPr>
        <p:sp>
          <p:nvSpPr>
            <p:cNvPr name="TextBox 18" id="18"/>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Flask</a:t>
              </a:r>
            </a:p>
          </p:txBody>
        </p:sp>
        <p:sp>
          <p:nvSpPr>
            <p:cNvPr name="TextBox 19" id="19"/>
            <p:cNvSpPr txBox="true"/>
            <p:nvPr/>
          </p:nvSpPr>
          <p:spPr>
            <a:xfrm rot="0">
              <a:off x="0" y="786212"/>
              <a:ext cx="5858166" cy="10049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A </a:t>
              </a:r>
              <a:r>
                <a:rPr lang="en-US" b="true" sz="2200" spc="-22">
                  <a:solidFill>
                    <a:srgbClr val="C45A45"/>
                  </a:solidFill>
                  <a:latin typeface="TT Interphases Bold"/>
                  <a:ea typeface="TT Interphases Bold"/>
                  <a:cs typeface="TT Interphases Bold"/>
                  <a:sym typeface="TT Interphases Bold"/>
                </a:rPr>
                <a:t>lightweight framework</a:t>
              </a:r>
              <a:r>
                <a:rPr lang="en-US" sz="2200" spc="-22">
                  <a:solidFill>
                    <a:srgbClr val="C45A45"/>
                  </a:solidFill>
                  <a:latin typeface="TT Interphases"/>
                  <a:ea typeface="TT Interphases"/>
                  <a:cs typeface="TT Interphases"/>
                  <a:sym typeface="TT Interphases"/>
                </a:rPr>
                <a:t> designed for building web applications.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grpSp>
        <p:nvGrpSpPr>
          <p:cNvPr name="Group 2" id="2"/>
          <p:cNvGrpSpPr/>
          <p:nvPr/>
        </p:nvGrpSpPr>
        <p:grpSpPr>
          <a:xfrm rot="0">
            <a:off x="1028700" y="1042124"/>
            <a:ext cx="8468974" cy="4824297"/>
            <a:chOff x="0" y="0"/>
            <a:chExt cx="11291965" cy="6432396"/>
          </a:xfrm>
        </p:grpSpPr>
        <p:sp>
          <p:nvSpPr>
            <p:cNvPr name="TextBox 3" id="3"/>
            <p:cNvSpPr txBox="true"/>
            <p:nvPr/>
          </p:nvSpPr>
          <p:spPr>
            <a:xfrm rot="0">
              <a:off x="0" y="0"/>
              <a:ext cx="11291965" cy="3556000"/>
            </a:xfrm>
            <a:prstGeom prst="rect">
              <a:avLst/>
            </a:prstGeom>
          </p:spPr>
          <p:txBody>
            <a:bodyPr anchor="t" rtlCol="false" tIns="0" lIns="0" bIns="0" rIns="0">
              <a:spAutoFit/>
            </a:bodyPr>
            <a:lstStyle/>
            <a:p>
              <a:pPr algn="l" marL="0" indent="0" lvl="0">
                <a:lnSpc>
                  <a:spcPts val="10559"/>
                </a:lnSpc>
              </a:pPr>
              <a:r>
                <a:rPr lang="en-US" sz="8799" spc="-659">
                  <a:solidFill>
                    <a:srgbClr val="C45A45"/>
                  </a:solidFill>
                  <a:latin typeface="TT Ramillas"/>
                  <a:ea typeface="TT Ramillas"/>
                  <a:cs typeface="TT Ramillas"/>
                  <a:sym typeface="TT Ramillas"/>
                </a:rPr>
                <a:t>Backend Features Overview</a:t>
              </a:r>
            </a:p>
          </p:txBody>
        </p:sp>
        <p:sp>
          <p:nvSpPr>
            <p:cNvPr name="TextBox 4" id="4"/>
            <p:cNvSpPr txBox="true"/>
            <p:nvPr/>
          </p:nvSpPr>
          <p:spPr>
            <a:xfrm rot="0">
              <a:off x="0" y="3949700"/>
              <a:ext cx="10058400" cy="1092200"/>
            </a:xfrm>
            <a:prstGeom prst="rect">
              <a:avLst/>
            </a:prstGeom>
          </p:spPr>
          <p:txBody>
            <a:bodyPr anchor="t" rtlCol="false" tIns="0" lIns="0" bIns="0" rIns="0">
              <a:spAutoFit/>
            </a:bodyPr>
            <a:lstStyle/>
            <a:p>
              <a:pPr algn="l" marL="0" indent="0" lvl="0">
                <a:lnSpc>
                  <a:spcPts val="3269"/>
                </a:lnSpc>
                <a:spcBef>
                  <a:spcPct val="0"/>
                </a:spcBef>
              </a:pPr>
              <a:r>
                <a:rPr lang="en-US" sz="2724">
                  <a:solidFill>
                    <a:srgbClr val="C45A45"/>
                  </a:solidFill>
                  <a:latin typeface="TT Ramillas"/>
                  <a:ea typeface="TT Ramillas"/>
                  <a:cs typeface="TT Ramillas"/>
                  <a:sym typeface="TT Ramillas"/>
                </a:rPr>
                <a:t>Key libraries used for data processing and scraping</a:t>
              </a:r>
            </a:p>
          </p:txBody>
        </p:sp>
        <p:sp>
          <p:nvSpPr>
            <p:cNvPr name="Freeform 5" id="5"/>
            <p:cNvSpPr/>
            <p:nvPr/>
          </p:nvSpPr>
          <p:spPr>
            <a:xfrm flipH="false" flipV="false" rot="5400000">
              <a:off x="959673" y="4635828"/>
              <a:ext cx="836895" cy="2756241"/>
            </a:xfrm>
            <a:custGeom>
              <a:avLst/>
              <a:gdLst/>
              <a:ahLst/>
              <a:cxnLst/>
              <a:rect r="r" b="b" t="t" l="l"/>
              <a:pathLst>
                <a:path h="2756241" w="836895">
                  <a:moveTo>
                    <a:pt x="0" y="0"/>
                  </a:moveTo>
                  <a:lnTo>
                    <a:pt x="836895" y="0"/>
                  </a:lnTo>
                  <a:lnTo>
                    <a:pt x="836895" y="2756241"/>
                  </a:lnTo>
                  <a:lnTo>
                    <a:pt x="0" y="27562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0115499" y="-2974487"/>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254082" y="6283813"/>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8" id="8"/>
          <p:cNvSpPr txBox="true"/>
          <p:nvPr/>
        </p:nvSpPr>
        <p:spPr>
          <a:xfrm rot="0">
            <a:off x="10506809" y="5493236"/>
            <a:ext cx="6405691" cy="3357982"/>
          </a:xfrm>
          <a:prstGeom prst="rect">
            <a:avLst/>
          </a:prstGeom>
        </p:spPr>
        <p:txBody>
          <a:bodyPr anchor="t" rtlCol="false" tIns="0" lIns="0" bIns="0" rIns="0">
            <a:spAutoFit/>
          </a:bodyPr>
          <a:lstStyle/>
          <a:p>
            <a:pPr algn="l" marL="425730" indent="-212865" lvl="1">
              <a:lnSpc>
                <a:spcPts val="3825"/>
              </a:lnSpc>
              <a:buFont typeface="Arial"/>
              <a:buChar char="•"/>
            </a:pPr>
            <a:r>
              <a:rPr lang="en-US" b="true" sz="1971" strike="noStrike" u="none">
                <a:solidFill>
                  <a:srgbClr val="C45A45"/>
                </a:solidFill>
                <a:latin typeface="TT Interphases Bold"/>
                <a:ea typeface="TT Interphases Bold"/>
                <a:cs typeface="TT Interphases Bold"/>
                <a:sym typeface="TT Interphases Bold"/>
              </a:rPr>
              <a:t>Pandas</a:t>
            </a:r>
            <a:r>
              <a:rPr lang="en-US" sz="1971" strike="noStrike" u="none">
                <a:solidFill>
                  <a:srgbClr val="C45A45"/>
                </a:solidFill>
                <a:latin typeface="TT Interphases"/>
                <a:ea typeface="TT Interphases"/>
                <a:cs typeface="TT Interphases"/>
                <a:sym typeface="TT Interphases"/>
              </a:rPr>
              <a:t>: Efficient data manipulation and analysis tools</a:t>
            </a:r>
          </a:p>
          <a:p>
            <a:pPr algn="l" marL="425730" indent="-212865" lvl="1">
              <a:lnSpc>
                <a:spcPts val="3825"/>
              </a:lnSpc>
              <a:buFont typeface="Arial"/>
              <a:buChar char="•"/>
            </a:pPr>
            <a:r>
              <a:rPr lang="en-US" b="true" sz="1971" strike="noStrike" u="none">
                <a:solidFill>
                  <a:srgbClr val="C45A45"/>
                </a:solidFill>
                <a:latin typeface="TT Interphases Bold"/>
                <a:ea typeface="TT Interphases Bold"/>
                <a:cs typeface="TT Interphases Bold"/>
                <a:sym typeface="TT Interphases Bold"/>
              </a:rPr>
              <a:t>BeautifulSoup4</a:t>
            </a:r>
            <a:r>
              <a:rPr lang="en-US" sz="1971" strike="noStrike" u="none">
                <a:solidFill>
                  <a:srgbClr val="C45A45"/>
                </a:solidFill>
                <a:latin typeface="TT Interphases"/>
                <a:ea typeface="TT Interphases"/>
                <a:cs typeface="TT Interphases"/>
                <a:sym typeface="TT Interphases"/>
              </a:rPr>
              <a:t>: Simplifies web scraping with HTML parsing</a:t>
            </a:r>
          </a:p>
          <a:p>
            <a:pPr algn="l" marL="425730" indent="-212865" lvl="1">
              <a:lnSpc>
                <a:spcPts val="3825"/>
              </a:lnSpc>
              <a:buFont typeface="Arial"/>
              <a:buChar char="•"/>
            </a:pPr>
            <a:r>
              <a:rPr lang="en-US" b="true" sz="1971" strike="noStrike" u="none">
                <a:solidFill>
                  <a:srgbClr val="C45A45"/>
                </a:solidFill>
                <a:latin typeface="TT Interphases Bold"/>
                <a:ea typeface="TT Interphases Bold"/>
                <a:cs typeface="TT Interphases Bold"/>
                <a:sym typeface="TT Interphases Bold"/>
              </a:rPr>
              <a:t>Flask</a:t>
            </a:r>
            <a:r>
              <a:rPr lang="en-US" sz="1971" strike="noStrike" u="none">
                <a:solidFill>
                  <a:srgbClr val="C45A45"/>
                </a:solidFill>
                <a:latin typeface="TT Interphases"/>
                <a:ea typeface="TT Interphases"/>
                <a:cs typeface="TT Interphases"/>
                <a:sym typeface="TT Interphases"/>
              </a:rPr>
              <a:t>: Lightweight framework for building web applications</a:t>
            </a:r>
          </a:p>
          <a:p>
            <a:pPr algn="l" marL="425730" indent="-212865" lvl="1">
              <a:lnSpc>
                <a:spcPts val="3825"/>
              </a:lnSpc>
              <a:buFont typeface="Arial"/>
              <a:buChar char="•"/>
            </a:pPr>
            <a:r>
              <a:rPr lang="en-US" b="true" sz="1971" strike="noStrike" u="none">
                <a:solidFill>
                  <a:srgbClr val="C45A45"/>
                </a:solidFill>
                <a:latin typeface="TT Interphases Bold"/>
                <a:ea typeface="TT Interphases Bold"/>
                <a:cs typeface="TT Interphases Bold"/>
                <a:sym typeface="TT Interphases Bold"/>
              </a:rPr>
              <a:t>Flask-CORS</a:t>
            </a:r>
            <a:r>
              <a:rPr lang="en-US" sz="1971" strike="noStrike" u="none">
                <a:solidFill>
                  <a:srgbClr val="C45A45"/>
                </a:solidFill>
                <a:latin typeface="TT Interphases"/>
                <a:ea typeface="TT Interphases"/>
                <a:cs typeface="TT Interphases"/>
                <a:sym typeface="TT Interphases"/>
              </a:rPr>
              <a:t>: Handles Cross-Origin Resource Sharing for APIs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505001" y="12063"/>
            <a:ext cx="3474765" cy="3310503"/>
          </a:xfrm>
          <a:custGeom>
            <a:avLst/>
            <a:gdLst/>
            <a:ahLst/>
            <a:cxnLst/>
            <a:rect r="r" b="b" t="t" l="l"/>
            <a:pathLst>
              <a:path h="3310503" w="3474765">
                <a:moveTo>
                  <a:pt x="0" y="0"/>
                </a:moveTo>
                <a:lnTo>
                  <a:pt x="3474765" y="0"/>
                </a:lnTo>
                <a:lnTo>
                  <a:pt x="3474765" y="3310503"/>
                </a:lnTo>
                <a:lnTo>
                  <a:pt x="0" y="3310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37072" y="-1301210"/>
            <a:ext cx="9358890" cy="13277637"/>
            <a:chOff x="-36830" y="-113030"/>
            <a:chExt cx="3351530" cy="4754880"/>
          </a:xfrm>
        </p:grpSpPr>
        <p:sp>
          <p:nvSpPr>
            <p:cNvPr name="Freeform 4" id="4"/>
            <p:cNvSpPr/>
            <p:nvPr/>
          </p:nvSpPr>
          <p:spPr>
            <a:xfrm flipH="false" flipV="false" rot="0">
              <a:off x="0" y="0"/>
              <a:ext cx="3351530" cy="4754880"/>
            </a:xfrm>
            <a:custGeom>
              <a:avLst/>
              <a:gdLst/>
              <a:ahLst/>
              <a:cxnLst/>
              <a:rect r="r" b="b" t="t" l="l"/>
              <a:pathLst>
                <a:path h="4754880" w="3351530">
                  <a:moveTo>
                    <a:pt x="3351530" y="2602230"/>
                  </a:moveTo>
                  <a:cubicBezTo>
                    <a:pt x="3351530" y="2837180"/>
                    <a:pt x="3218180" y="3070860"/>
                    <a:pt x="2955290" y="3163570"/>
                  </a:cubicBezTo>
                  <a:cubicBezTo>
                    <a:pt x="2592070" y="3293110"/>
                    <a:pt x="2547620" y="3620770"/>
                    <a:pt x="2589530" y="3953510"/>
                  </a:cubicBezTo>
                  <a:cubicBezTo>
                    <a:pt x="2645410" y="4399280"/>
                    <a:pt x="2184400" y="4754880"/>
                    <a:pt x="1771650" y="4575810"/>
                  </a:cubicBezTo>
                  <a:cubicBezTo>
                    <a:pt x="1681480" y="4536440"/>
                    <a:pt x="1595120" y="4485640"/>
                    <a:pt x="1497330" y="4470400"/>
                  </a:cubicBezTo>
                  <a:cubicBezTo>
                    <a:pt x="1374140" y="4450080"/>
                    <a:pt x="1245870" y="4479290"/>
                    <a:pt x="1121410" y="4460240"/>
                  </a:cubicBezTo>
                  <a:cubicBezTo>
                    <a:pt x="687070" y="4391660"/>
                    <a:pt x="351790" y="4328160"/>
                    <a:pt x="154940" y="3891280"/>
                  </a:cubicBezTo>
                  <a:cubicBezTo>
                    <a:pt x="0" y="3548380"/>
                    <a:pt x="13970" y="3124200"/>
                    <a:pt x="252730" y="2821940"/>
                  </a:cubicBezTo>
                  <a:cubicBezTo>
                    <a:pt x="384810" y="2658110"/>
                    <a:pt x="450850" y="2442210"/>
                    <a:pt x="450850" y="2221230"/>
                  </a:cubicBezTo>
                  <a:cubicBezTo>
                    <a:pt x="450850" y="1993900"/>
                    <a:pt x="382270" y="1760220"/>
                    <a:pt x="243840" y="1569720"/>
                  </a:cubicBezTo>
                  <a:cubicBezTo>
                    <a:pt x="100330" y="1369060"/>
                    <a:pt x="36830" y="1141730"/>
                    <a:pt x="36830" y="924560"/>
                  </a:cubicBezTo>
                  <a:cubicBezTo>
                    <a:pt x="36830" y="688340"/>
                    <a:pt x="143510" y="400050"/>
                    <a:pt x="314960" y="231140"/>
                  </a:cubicBezTo>
                  <a:cubicBezTo>
                    <a:pt x="551180" y="0"/>
                    <a:pt x="885190" y="137160"/>
                    <a:pt x="1047750" y="391160"/>
                  </a:cubicBezTo>
                  <a:cubicBezTo>
                    <a:pt x="1168400" y="581660"/>
                    <a:pt x="1416050" y="709930"/>
                    <a:pt x="1642110" y="659130"/>
                  </a:cubicBezTo>
                  <a:cubicBezTo>
                    <a:pt x="1723390" y="641350"/>
                    <a:pt x="1799590" y="608330"/>
                    <a:pt x="1877060" y="580390"/>
                  </a:cubicBezTo>
                  <a:cubicBezTo>
                    <a:pt x="2180590" y="472440"/>
                    <a:pt x="2548890" y="610870"/>
                    <a:pt x="2668270" y="919480"/>
                  </a:cubicBezTo>
                  <a:cubicBezTo>
                    <a:pt x="2739390" y="1103630"/>
                    <a:pt x="2664460" y="1231900"/>
                    <a:pt x="2644140" y="1412240"/>
                  </a:cubicBezTo>
                  <a:cubicBezTo>
                    <a:pt x="2613660" y="1678940"/>
                    <a:pt x="2744470" y="1948180"/>
                    <a:pt x="2994660" y="2057400"/>
                  </a:cubicBezTo>
                  <a:cubicBezTo>
                    <a:pt x="3233420" y="2161540"/>
                    <a:pt x="3351530" y="2382520"/>
                    <a:pt x="3351530" y="2602230"/>
                  </a:cubicBezTo>
                  <a:close/>
                </a:path>
              </a:pathLst>
            </a:custGeom>
            <a:blipFill>
              <a:blip r:embed="rId4"/>
              <a:stretch>
                <a:fillRect l="-71487" t="0" r="-71487" b="0"/>
              </a:stretch>
            </a:blipFill>
          </p:spPr>
        </p:sp>
      </p:grpSp>
      <p:grpSp>
        <p:nvGrpSpPr>
          <p:cNvPr name="Group 5" id="5"/>
          <p:cNvGrpSpPr/>
          <p:nvPr/>
        </p:nvGrpSpPr>
        <p:grpSpPr>
          <a:xfrm rot="0">
            <a:off x="1028700" y="3322566"/>
            <a:ext cx="9086939" cy="3403600"/>
            <a:chOff x="0" y="0"/>
            <a:chExt cx="12115919" cy="4538133"/>
          </a:xfrm>
        </p:grpSpPr>
        <p:sp>
          <p:nvSpPr>
            <p:cNvPr name="TextBox 6" id="6"/>
            <p:cNvSpPr txBox="true"/>
            <p:nvPr/>
          </p:nvSpPr>
          <p:spPr>
            <a:xfrm rot="0">
              <a:off x="0" y="-9525"/>
              <a:ext cx="12115919" cy="1978025"/>
            </a:xfrm>
            <a:prstGeom prst="rect">
              <a:avLst/>
            </a:prstGeom>
          </p:spPr>
          <p:txBody>
            <a:bodyPr anchor="t" rtlCol="false" tIns="0" lIns="0" bIns="0" rIns="0">
              <a:spAutoFit/>
            </a:bodyPr>
            <a:lstStyle/>
            <a:p>
              <a:pPr algn="l" marL="0" indent="0" lvl="0">
                <a:lnSpc>
                  <a:spcPts val="11640"/>
                </a:lnSpc>
                <a:spcBef>
                  <a:spcPct val="0"/>
                </a:spcBef>
              </a:pPr>
              <a:r>
                <a:rPr lang="en-US" sz="9700" spc="-727">
                  <a:solidFill>
                    <a:srgbClr val="C45A45"/>
                  </a:solidFill>
                  <a:latin typeface="TT Ramillas"/>
                  <a:ea typeface="TT Ramillas"/>
                  <a:cs typeface="TT Ramillas"/>
                  <a:sym typeface="TT Ramillas"/>
                </a:rPr>
                <a:t>Data Source</a:t>
              </a:r>
            </a:p>
          </p:txBody>
        </p:sp>
        <p:sp>
          <p:nvSpPr>
            <p:cNvPr name="TextBox 7" id="7"/>
            <p:cNvSpPr txBox="true"/>
            <p:nvPr/>
          </p:nvSpPr>
          <p:spPr>
            <a:xfrm rot="0">
              <a:off x="0" y="2238375"/>
              <a:ext cx="10511943" cy="2299758"/>
            </a:xfrm>
            <a:prstGeom prst="rect">
              <a:avLst/>
            </a:prstGeom>
          </p:spPr>
          <p:txBody>
            <a:bodyPr anchor="t" rtlCol="false" tIns="0" lIns="0" bIns="0" rIns="0">
              <a:spAutoFit/>
            </a:bodyPr>
            <a:lstStyle/>
            <a:p>
              <a:pPr algn="l" marL="0" indent="0" lvl="0">
                <a:lnSpc>
                  <a:spcPts val="3500"/>
                </a:lnSpc>
                <a:spcBef>
                  <a:spcPct val="0"/>
                </a:spcBef>
              </a:pPr>
              <a:r>
                <a:rPr lang="en-US" sz="2500" spc="-25">
                  <a:solidFill>
                    <a:srgbClr val="C45A45"/>
                  </a:solidFill>
                  <a:latin typeface="TT Interphases"/>
                  <a:ea typeface="TT Interphases"/>
                  <a:cs typeface="TT Interphases"/>
                  <a:sym typeface="TT Interphases"/>
                </a:rPr>
                <a:t>The Cricket Dashboard Project relies on </a:t>
              </a:r>
              <a:r>
                <a:rPr lang="en-US" b="true" sz="2500" spc="-25">
                  <a:solidFill>
                    <a:srgbClr val="C45A45"/>
                  </a:solidFill>
                  <a:latin typeface="TT Interphases Bold"/>
                  <a:ea typeface="TT Interphases Bold"/>
                  <a:cs typeface="TT Interphases Bold"/>
                  <a:sym typeface="TT Interphases Bold"/>
                </a:rPr>
                <a:t>reliable data from ESPN Cricinfo</a:t>
              </a:r>
              <a:r>
                <a:rPr lang="en-US" sz="2500" spc="-25">
                  <a:solidFill>
                    <a:srgbClr val="C45A45"/>
                  </a:solidFill>
                  <a:latin typeface="TT Interphases"/>
                  <a:ea typeface="TT Interphases"/>
                  <a:cs typeface="TT Interphases"/>
                  <a:sym typeface="TT Interphases"/>
                </a:rPr>
                <a:t> and the cricguru package, ensuring accurate and up-to-date cricket statistics for users and developers alike.</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505001" y="12063"/>
            <a:ext cx="3474765" cy="3310503"/>
          </a:xfrm>
          <a:custGeom>
            <a:avLst/>
            <a:gdLst/>
            <a:ahLst/>
            <a:cxnLst/>
            <a:rect r="r" b="b" t="t" l="l"/>
            <a:pathLst>
              <a:path h="3310503" w="3474765">
                <a:moveTo>
                  <a:pt x="0" y="0"/>
                </a:moveTo>
                <a:lnTo>
                  <a:pt x="3474765" y="0"/>
                </a:lnTo>
                <a:lnTo>
                  <a:pt x="3474765" y="3310503"/>
                </a:lnTo>
                <a:lnTo>
                  <a:pt x="0" y="3310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37072" y="-1301210"/>
            <a:ext cx="9358890" cy="13277637"/>
            <a:chOff x="-36830" y="-113030"/>
            <a:chExt cx="3351530" cy="4754880"/>
          </a:xfrm>
        </p:grpSpPr>
        <p:sp>
          <p:nvSpPr>
            <p:cNvPr name="Freeform 4" id="4"/>
            <p:cNvSpPr/>
            <p:nvPr/>
          </p:nvSpPr>
          <p:spPr>
            <a:xfrm flipH="false" flipV="false" rot="0">
              <a:off x="0" y="0"/>
              <a:ext cx="3351530" cy="4754880"/>
            </a:xfrm>
            <a:custGeom>
              <a:avLst/>
              <a:gdLst/>
              <a:ahLst/>
              <a:cxnLst/>
              <a:rect r="r" b="b" t="t" l="l"/>
              <a:pathLst>
                <a:path h="4754880" w="3351530">
                  <a:moveTo>
                    <a:pt x="3351530" y="2602230"/>
                  </a:moveTo>
                  <a:cubicBezTo>
                    <a:pt x="3351530" y="2837180"/>
                    <a:pt x="3218180" y="3070860"/>
                    <a:pt x="2955290" y="3163570"/>
                  </a:cubicBezTo>
                  <a:cubicBezTo>
                    <a:pt x="2592070" y="3293110"/>
                    <a:pt x="2547620" y="3620770"/>
                    <a:pt x="2589530" y="3953510"/>
                  </a:cubicBezTo>
                  <a:cubicBezTo>
                    <a:pt x="2645410" y="4399280"/>
                    <a:pt x="2184400" y="4754880"/>
                    <a:pt x="1771650" y="4575810"/>
                  </a:cubicBezTo>
                  <a:cubicBezTo>
                    <a:pt x="1681480" y="4536440"/>
                    <a:pt x="1595120" y="4485640"/>
                    <a:pt x="1497330" y="4470400"/>
                  </a:cubicBezTo>
                  <a:cubicBezTo>
                    <a:pt x="1374140" y="4450080"/>
                    <a:pt x="1245870" y="4479290"/>
                    <a:pt x="1121410" y="4460240"/>
                  </a:cubicBezTo>
                  <a:cubicBezTo>
                    <a:pt x="687070" y="4391660"/>
                    <a:pt x="351790" y="4328160"/>
                    <a:pt x="154940" y="3891280"/>
                  </a:cubicBezTo>
                  <a:cubicBezTo>
                    <a:pt x="0" y="3548380"/>
                    <a:pt x="13970" y="3124200"/>
                    <a:pt x="252730" y="2821940"/>
                  </a:cubicBezTo>
                  <a:cubicBezTo>
                    <a:pt x="384810" y="2658110"/>
                    <a:pt x="450850" y="2442210"/>
                    <a:pt x="450850" y="2221230"/>
                  </a:cubicBezTo>
                  <a:cubicBezTo>
                    <a:pt x="450850" y="1993900"/>
                    <a:pt x="382270" y="1760220"/>
                    <a:pt x="243840" y="1569720"/>
                  </a:cubicBezTo>
                  <a:cubicBezTo>
                    <a:pt x="100330" y="1369060"/>
                    <a:pt x="36830" y="1141730"/>
                    <a:pt x="36830" y="924560"/>
                  </a:cubicBezTo>
                  <a:cubicBezTo>
                    <a:pt x="36830" y="688340"/>
                    <a:pt x="143510" y="400050"/>
                    <a:pt x="314960" y="231140"/>
                  </a:cubicBezTo>
                  <a:cubicBezTo>
                    <a:pt x="551180" y="0"/>
                    <a:pt x="885190" y="137160"/>
                    <a:pt x="1047750" y="391160"/>
                  </a:cubicBezTo>
                  <a:cubicBezTo>
                    <a:pt x="1168400" y="581660"/>
                    <a:pt x="1416050" y="709930"/>
                    <a:pt x="1642110" y="659130"/>
                  </a:cubicBezTo>
                  <a:cubicBezTo>
                    <a:pt x="1723390" y="641350"/>
                    <a:pt x="1799590" y="608330"/>
                    <a:pt x="1877060" y="580390"/>
                  </a:cubicBezTo>
                  <a:cubicBezTo>
                    <a:pt x="2180590" y="472440"/>
                    <a:pt x="2548890" y="610870"/>
                    <a:pt x="2668270" y="919480"/>
                  </a:cubicBezTo>
                  <a:cubicBezTo>
                    <a:pt x="2739390" y="1103630"/>
                    <a:pt x="2664460" y="1231900"/>
                    <a:pt x="2644140" y="1412240"/>
                  </a:cubicBezTo>
                  <a:cubicBezTo>
                    <a:pt x="2613660" y="1678940"/>
                    <a:pt x="2744470" y="1948180"/>
                    <a:pt x="2994660" y="2057400"/>
                  </a:cubicBezTo>
                  <a:cubicBezTo>
                    <a:pt x="3233420" y="2161540"/>
                    <a:pt x="3351530" y="2382520"/>
                    <a:pt x="3351530" y="2602230"/>
                  </a:cubicBezTo>
                  <a:close/>
                </a:path>
              </a:pathLst>
            </a:custGeom>
            <a:blipFill>
              <a:blip r:embed="rId4"/>
              <a:stretch>
                <a:fillRect l="-52113" t="0" r="-52113" b="0"/>
              </a:stretch>
            </a:blipFill>
          </p:spPr>
        </p:sp>
      </p:grpSp>
      <p:grpSp>
        <p:nvGrpSpPr>
          <p:cNvPr name="Group 5" id="5"/>
          <p:cNvGrpSpPr/>
          <p:nvPr/>
        </p:nvGrpSpPr>
        <p:grpSpPr>
          <a:xfrm rot="0">
            <a:off x="1028700" y="3322566"/>
            <a:ext cx="9086939" cy="3403600"/>
            <a:chOff x="0" y="0"/>
            <a:chExt cx="12115919" cy="4538133"/>
          </a:xfrm>
        </p:grpSpPr>
        <p:sp>
          <p:nvSpPr>
            <p:cNvPr name="TextBox 6" id="6"/>
            <p:cNvSpPr txBox="true"/>
            <p:nvPr/>
          </p:nvSpPr>
          <p:spPr>
            <a:xfrm rot="0">
              <a:off x="0" y="-9525"/>
              <a:ext cx="12115919" cy="1978025"/>
            </a:xfrm>
            <a:prstGeom prst="rect">
              <a:avLst/>
            </a:prstGeom>
          </p:spPr>
          <p:txBody>
            <a:bodyPr anchor="t" rtlCol="false" tIns="0" lIns="0" bIns="0" rIns="0">
              <a:spAutoFit/>
            </a:bodyPr>
            <a:lstStyle/>
            <a:p>
              <a:pPr algn="l" marL="0" indent="0" lvl="0">
                <a:lnSpc>
                  <a:spcPts val="11640"/>
                </a:lnSpc>
                <a:spcBef>
                  <a:spcPct val="0"/>
                </a:spcBef>
              </a:pPr>
              <a:r>
                <a:rPr lang="en-US" sz="9700" spc="-727">
                  <a:solidFill>
                    <a:srgbClr val="C45A45"/>
                  </a:solidFill>
                  <a:latin typeface="TT Ramillas"/>
                  <a:ea typeface="TT Ramillas"/>
                  <a:cs typeface="TT Ramillas"/>
                  <a:sym typeface="TT Ramillas"/>
                </a:rPr>
                <a:t>Cricguru</a:t>
              </a:r>
            </a:p>
          </p:txBody>
        </p:sp>
        <p:sp>
          <p:nvSpPr>
            <p:cNvPr name="TextBox 7" id="7"/>
            <p:cNvSpPr txBox="true"/>
            <p:nvPr/>
          </p:nvSpPr>
          <p:spPr>
            <a:xfrm rot="0">
              <a:off x="0" y="2238375"/>
              <a:ext cx="10511943" cy="2299758"/>
            </a:xfrm>
            <a:prstGeom prst="rect">
              <a:avLst/>
            </a:prstGeom>
          </p:spPr>
          <p:txBody>
            <a:bodyPr anchor="t" rtlCol="false" tIns="0" lIns="0" bIns="0" rIns="0">
              <a:spAutoFit/>
            </a:bodyPr>
            <a:lstStyle/>
            <a:p>
              <a:pPr algn="l" marL="0" indent="0" lvl="0">
                <a:lnSpc>
                  <a:spcPts val="3500"/>
                </a:lnSpc>
                <a:spcBef>
                  <a:spcPct val="0"/>
                </a:spcBef>
              </a:pPr>
              <a:r>
                <a:rPr lang="en-US" sz="2500" spc="-25">
                  <a:solidFill>
                    <a:srgbClr val="C45A45"/>
                  </a:solidFill>
                  <a:latin typeface="TT Interphases"/>
                  <a:ea typeface="TT Interphases"/>
                  <a:cs typeface="TT Interphases"/>
                  <a:sym typeface="TT Interphases"/>
                </a:rPr>
                <a:t>The </a:t>
              </a:r>
              <a:r>
                <a:rPr lang="en-US" b="true" sz="2500" spc="-25">
                  <a:solidFill>
                    <a:srgbClr val="C45A45"/>
                  </a:solidFill>
                  <a:latin typeface="TT Interphases Bold"/>
                  <a:ea typeface="TT Interphases Bold"/>
                  <a:cs typeface="TT Interphases Bold"/>
                  <a:sym typeface="TT Interphases Bold"/>
                </a:rPr>
                <a:t>Core Module</a:t>
              </a:r>
              <a:r>
                <a:rPr lang="en-US" sz="2500" spc="-25">
                  <a:solidFill>
                    <a:srgbClr val="C45A45"/>
                  </a:solidFill>
                  <a:latin typeface="TT Interphases"/>
                  <a:ea typeface="TT Interphases"/>
                  <a:cs typeface="TT Interphases"/>
                  <a:sym typeface="TT Interphases"/>
                </a:rPr>
                <a:t> ensures efficient and robust data handling through web scraping, player stats extraction, and data validation, supporting multiple formats and encapsulation for seamless performance.</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4358916" y="-4665993"/>
            <a:ext cx="7889918" cy="8006375"/>
          </a:xfrm>
          <a:custGeom>
            <a:avLst/>
            <a:gdLst/>
            <a:ahLst/>
            <a:cxnLst/>
            <a:rect r="r" b="b" t="t" l="l"/>
            <a:pathLst>
              <a:path h="8006375" w="7889918">
                <a:moveTo>
                  <a:pt x="0" y="0"/>
                </a:moveTo>
                <a:lnTo>
                  <a:pt x="7889919" y="0"/>
                </a:lnTo>
                <a:lnTo>
                  <a:pt x="7889919" y="8006375"/>
                </a:lnTo>
                <a:lnTo>
                  <a:pt x="0" y="8006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29465" y="6709418"/>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998440">
            <a:off x="6480021" y="3182177"/>
            <a:ext cx="5242721" cy="5387404"/>
          </a:xfrm>
          <a:custGeom>
            <a:avLst/>
            <a:gdLst/>
            <a:ahLst/>
            <a:cxnLst/>
            <a:rect r="r" b="b" t="t" l="l"/>
            <a:pathLst>
              <a:path h="5387404" w="5242721">
                <a:moveTo>
                  <a:pt x="0" y="0"/>
                </a:moveTo>
                <a:lnTo>
                  <a:pt x="5242722" y="0"/>
                </a:lnTo>
                <a:lnTo>
                  <a:pt x="5242722" y="5387404"/>
                </a:lnTo>
                <a:lnTo>
                  <a:pt x="0" y="5387404"/>
                </a:lnTo>
                <a:lnTo>
                  <a:pt x="0" y="0"/>
                </a:lnTo>
                <a:close/>
              </a:path>
            </a:pathLst>
          </a:custGeom>
          <a:blipFill>
            <a:blip r:embed="rId4"/>
            <a:stretch>
              <a:fillRect l="-42851" t="0" r="-42851" b="-5267"/>
            </a:stretch>
          </a:blipFill>
        </p:spPr>
      </p:sp>
      <p:sp>
        <p:nvSpPr>
          <p:cNvPr name="TextBox 5" id="5"/>
          <p:cNvSpPr txBox="true"/>
          <p:nvPr/>
        </p:nvSpPr>
        <p:spPr>
          <a:xfrm rot="0">
            <a:off x="4318647" y="1195387"/>
            <a:ext cx="9650706" cy="1485900"/>
          </a:xfrm>
          <a:prstGeom prst="rect">
            <a:avLst/>
          </a:prstGeom>
        </p:spPr>
        <p:txBody>
          <a:bodyPr anchor="t" rtlCol="false" tIns="0" lIns="0" bIns="0" rIns="0">
            <a:spAutoFit/>
          </a:bodyPr>
          <a:lstStyle/>
          <a:p>
            <a:pPr algn="ctr" marL="0" indent="0" lvl="0">
              <a:lnSpc>
                <a:spcPts val="11640"/>
              </a:lnSpc>
              <a:spcBef>
                <a:spcPct val="0"/>
              </a:spcBef>
            </a:pPr>
            <a:r>
              <a:rPr lang="en-US" sz="9700" spc="-727">
                <a:solidFill>
                  <a:srgbClr val="C45A45"/>
                </a:solidFill>
                <a:latin typeface="TT Ramillas"/>
                <a:ea typeface="TT Ramillas"/>
                <a:cs typeface="TT Ramillas"/>
                <a:sym typeface="TT Ramillas"/>
              </a:rPr>
              <a:t>Technology Stack</a:t>
            </a:r>
          </a:p>
        </p:txBody>
      </p:sp>
      <p:grpSp>
        <p:nvGrpSpPr>
          <p:cNvPr name="Group 6" id="6"/>
          <p:cNvGrpSpPr/>
          <p:nvPr/>
        </p:nvGrpSpPr>
        <p:grpSpPr>
          <a:xfrm rot="0">
            <a:off x="2121835" y="3871599"/>
            <a:ext cx="4393625" cy="2004280"/>
            <a:chOff x="0" y="0"/>
            <a:chExt cx="5858166" cy="2672373"/>
          </a:xfrm>
        </p:grpSpPr>
        <p:sp>
          <p:nvSpPr>
            <p:cNvPr name="TextBox 7" id="7"/>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Frontend</a:t>
              </a:r>
            </a:p>
          </p:txBody>
        </p:sp>
        <p:sp>
          <p:nvSpPr>
            <p:cNvPr name="TextBox 8" id="8"/>
            <p:cNvSpPr txBox="true"/>
            <p:nvPr/>
          </p:nvSpPr>
          <p:spPr>
            <a:xfrm rot="0">
              <a:off x="2049539" y="625980"/>
              <a:ext cx="2421246" cy="2046393"/>
            </a:xfrm>
            <a:prstGeom prst="rect">
              <a:avLst/>
            </a:prstGeom>
          </p:spPr>
          <p:txBody>
            <a:bodyPr anchor="t" rtlCol="false" tIns="0" lIns="0" bIns="0" rIns="0">
              <a:spAutoFit/>
            </a:bodyPr>
            <a:lstStyle/>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HTML</a:t>
              </a:r>
            </a:p>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CSS</a:t>
              </a:r>
            </a:p>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Javascript</a:t>
              </a:r>
            </a:p>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ChartJS</a:t>
              </a:r>
            </a:p>
          </p:txBody>
        </p:sp>
      </p:grpSp>
      <p:grpSp>
        <p:nvGrpSpPr>
          <p:cNvPr name="Group 9" id="9"/>
          <p:cNvGrpSpPr/>
          <p:nvPr/>
        </p:nvGrpSpPr>
        <p:grpSpPr>
          <a:xfrm rot="0">
            <a:off x="11772541" y="3871599"/>
            <a:ext cx="4393625" cy="2004280"/>
            <a:chOff x="0" y="0"/>
            <a:chExt cx="5858166" cy="2672373"/>
          </a:xfrm>
        </p:grpSpPr>
        <p:sp>
          <p:nvSpPr>
            <p:cNvPr name="TextBox 10" id="10"/>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Backend</a:t>
              </a:r>
            </a:p>
          </p:txBody>
        </p:sp>
        <p:sp>
          <p:nvSpPr>
            <p:cNvPr name="TextBox 11" id="11"/>
            <p:cNvSpPr txBox="true"/>
            <p:nvPr/>
          </p:nvSpPr>
          <p:spPr>
            <a:xfrm rot="0">
              <a:off x="2049539" y="625980"/>
              <a:ext cx="2768091" cy="2046393"/>
            </a:xfrm>
            <a:prstGeom prst="rect">
              <a:avLst/>
            </a:prstGeom>
          </p:spPr>
          <p:txBody>
            <a:bodyPr anchor="t" rtlCol="false" tIns="0" lIns="0" bIns="0" rIns="0">
              <a:spAutoFit/>
            </a:bodyPr>
            <a:lstStyle/>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Python</a:t>
              </a:r>
            </a:p>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Flask</a:t>
              </a:r>
            </a:p>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Flask-CORS</a:t>
              </a:r>
            </a:p>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JSONify</a:t>
              </a:r>
            </a:p>
          </p:txBody>
        </p:sp>
      </p:grpSp>
      <p:grpSp>
        <p:nvGrpSpPr>
          <p:cNvPr name="Group 12" id="12"/>
          <p:cNvGrpSpPr/>
          <p:nvPr/>
        </p:nvGrpSpPr>
        <p:grpSpPr>
          <a:xfrm rot="0">
            <a:off x="9144000" y="7964834"/>
            <a:ext cx="4393625" cy="2004280"/>
            <a:chOff x="0" y="0"/>
            <a:chExt cx="5858166" cy="2672373"/>
          </a:xfrm>
        </p:grpSpPr>
        <p:sp>
          <p:nvSpPr>
            <p:cNvPr name="TextBox 13" id="13"/>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Cricguru</a:t>
              </a:r>
            </a:p>
          </p:txBody>
        </p:sp>
        <p:sp>
          <p:nvSpPr>
            <p:cNvPr name="TextBox 14" id="14"/>
            <p:cNvSpPr txBox="true"/>
            <p:nvPr/>
          </p:nvSpPr>
          <p:spPr>
            <a:xfrm rot="0">
              <a:off x="2049539" y="625980"/>
              <a:ext cx="3146141" cy="2046393"/>
            </a:xfrm>
            <a:prstGeom prst="rect">
              <a:avLst/>
            </a:prstGeom>
          </p:spPr>
          <p:txBody>
            <a:bodyPr anchor="t" rtlCol="false" tIns="0" lIns="0" bIns="0" rIns="0">
              <a:spAutoFit/>
            </a:bodyPr>
            <a:lstStyle/>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Python</a:t>
              </a:r>
            </a:p>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Requests</a:t>
              </a:r>
            </a:p>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BeautifulSoup4</a:t>
              </a:r>
            </a:p>
            <a:p>
              <a:pPr algn="l" marL="474981" indent="-237491" lvl="1">
                <a:lnSpc>
                  <a:spcPts val="3080"/>
                </a:lnSpc>
                <a:buFont typeface="Arial"/>
                <a:buChar char="•"/>
              </a:pPr>
              <a:r>
                <a:rPr lang="en-US" sz="2200" spc="-22">
                  <a:solidFill>
                    <a:srgbClr val="C45A45"/>
                  </a:solidFill>
                  <a:latin typeface="TT Interphases"/>
                  <a:ea typeface="TT Interphases"/>
                  <a:cs typeface="TT Interphases"/>
                  <a:sym typeface="TT Interphases"/>
                </a:rPr>
                <a:t>Pandas</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962128" y="598620"/>
            <a:ext cx="814007" cy="2680862"/>
          </a:xfrm>
          <a:custGeom>
            <a:avLst/>
            <a:gdLst/>
            <a:ahLst/>
            <a:cxnLst/>
            <a:rect r="r" b="b" t="t" l="l"/>
            <a:pathLst>
              <a:path h="2680862" w="814007">
                <a:moveTo>
                  <a:pt x="0" y="0"/>
                </a:moveTo>
                <a:lnTo>
                  <a:pt x="814007" y="0"/>
                </a:lnTo>
                <a:lnTo>
                  <a:pt x="814007" y="2680863"/>
                </a:lnTo>
                <a:lnTo>
                  <a:pt x="0" y="2680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14341" y="0"/>
            <a:ext cx="7889918" cy="8006375"/>
          </a:xfrm>
          <a:custGeom>
            <a:avLst/>
            <a:gdLst/>
            <a:ahLst/>
            <a:cxnLst/>
            <a:rect r="r" b="b" t="t" l="l"/>
            <a:pathLst>
              <a:path h="8006375" w="7889918">
                <a:moveTo>
                  <a:pt x="0" y="0"/>
                </a:moveTo>
                <a:lnTo>
                  <a:pt x="7889918" y="0"/>
                </a:lnTo>
                <a:lnTo>
                  <a:pt x="7889918" y="8006375"/>
                </a:lnTo>
                <a:lnTo>
                  <a:pt x="0" y="8006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16259" y="5871036"/>
            <a:ext cx="7889918" cy="8006375"/>
          </a:xfrm>
          <a:custGeom>
            <a:avLst/>
            <a:gdLst/>
            <a:ahLst/>
            <a:cxnLst/>
            <a:rect r="r" b="b" t="t" l="l"/>
            <a:pathLst>
              <a:path h="8006375" w="7889918">
                <a:moveTo>
                  <a:pt x="0" y="0"/>
                </a:moveTo>
                <a:lnTo>
                  <a:pt x="7889918" y="0"/>
                </a:lnTo>
                <a:lnTo>
                  <a:pt x="7889918" y="8006375"/>
                </a:lnTo>
                <a:lnTo>
                  <a:pt x="0" y="8006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852524" y="834124"/>
            <a:ext cx="12329603" cy="1668144"/>
          </a:xfrm>
          <a:prstGeom prst="rect">
            <a:avLst/>
          </a:prstGeom>
        </p:spPr>
        <p:txBody>
          <a:bodyPr anchor="t" rtlCol="false" tIns="0" lIns="0" bIns="0" rIns="0">
            <a:spAutoFit/>
          </a:bodyPr>
          <a:lstStyle/>
          <a:p>
            <a:pPr algn="just" marL="0" indent="0" lvl="0">
              <a:lnSpc>
                <a:spcPts val="13580"/>
              </a:lnSpc>
            </a:pPr>
            <a:r>
              <a:rPr lang="en-US" sz="9700" spc="-727">
                <a:solidFill>
                  <a:srgbClr val="C45A45"/>
                </a:solidFill>
                <a:latin typeface="TT Ramillas"/>
                <a:ea typeface="TT Ramillas"/>
                <a:cs typeface="TT Ramillas"/>
                <a:sym typeface="TT Ramillas"/>
              </a:rPr>
              <a:t>Streamlined Workflow</a:t>
            </a:r>
          </a:p>
        </p:txBody>
      </p:sp>
      <p:sp>
        <p:nvSpPr>
          <p:cNvPr name="TextBox 6" id="6"/>
          <p:cNvSpPr txBox="true"/>
          <p:nvPr/>
        </p:nvSpPr>
        <p:spPr>
          <a:xfrm rot="0">
            <a:off x="1028700" y="2853451"/>
            <a:ext cx="11001072" cy="371475"/>
          </a:xfrm>
          <a:prstGeom prst="rect">
            <a:avLst/>
          </a:prstGeom>
        </p:spPr>
        <p:txBody>
          <a:bodyPr anchor="t" rtlCol="false" tIns="0" lIns="0" bIns="0" rIns="0">
            <a:spAutoFit/>
          </a:bodyPr>
          <a:lstStyle/>
          <a:p>
            <a:pPr algn="l" marL="0" indent="0" lvl="0">
              <a:lnSpc>
                <a:spcPts val="2999"/>
              </a:lnSpc>
            </a:pPr>
            <a:r>
              <a:rPr lang="en-US" sz="2499" spc="-24">
                <a:solidFill>
                  <a:srgbClr val="C45A45"/>
                </a:solidFill>
                <a:latin typeface="TT Interphases"/>
                <a:ea typeface="TT Interphases"/>
                <a:cs typeface="TT Interphases"/>
                <a:sym typeface="TT Interphases"/>
              </a:rPr>
              <a:t>Visualizing the process from frontend request to data visualization</a:t>
            </a:r>
          </a:p>
        </p:txBody>
      </p:sp>
      <p:grpSp>
        <p:nvGrpSpPr>
          <p:cNvPr name="Group 7" id="7"/>
          <p:cNvGrpSpPr/>
          <p:nvPr/>
        </p:nvGrpSpPr>
        <p:grpSpPr>
          <a:xfrm rot="0">
            <a:off x="9144000" y="8006375"/>
            <a:ext cx="4393625" cy="1733929"/>
            <a:chOff x="0" y="0"/>
            <a:chExt cx="5858166" cy="2311905"/>
          </a:xfrm>
        </p:grpSpPr>
        <p:sp>
          <p:nvSpPr>
            <p:cNvPr name="TextBox 8" id="8"/>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Cricguru</a:t>
              </a:r>
            </a:p>
          </p:txBody>
        </p:sp>
        <p:sp>
          <p:nvSpPr>
            <p:cNvPr name="TextBox 9" id="9"/>
            <p:cNvSpPr txBox="true"/>
            <p:nvPr/>
          </p:nvSpPr>
          <p:spPr>
            <a:xfrm rot="0">
              <a:off x="0" y="786212"/>
              <a:ext cx="5858166" cy="15256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BeautifulSoup4 enables </a:t>
              </a:r>
              <a:r>
                <a:rPr lang="en-US" b="true" sz="2200" spc="-22">
                  <a:solidFill>
                    <a:srgbClr val="C45A45"/>
                  </a:solidFill>
                  <a:latin typeface="TT Interphases Bold"/>
                  <a:ea typeface="TT Interphases Bold"/>
                  <a:cs typeface="TT Interphases Bold"/>
                  <a:sym typeface="TT Interphases Bold"/>
                </a:rPr>
                <a:t>easy web scraping</a:t>
              </a:r>
              <a:r>
                <a:rPr lang="en-US" sz="2200" spc="-22">
                  <a:solidFill>
                    <a:srgbClr val="C45A45"/>
                  </a:solidFill>
                  <a:latin typeface="TT Interphases"/>
                  <a:ea typeface="TT Interphases"/>
                  <a:cs typeface="TT Interphases"/>
                  <a:sym typeface="TT Interphases"/>
                </a:rPr>
                <a:t> for dynamic data extraction.</a:t>
              </a:r>
            </a:p>
          </p:txBody>
        </p:sp>
      </p:grpSp>
      <p:grpSp>
        <p:nvGrpSpPr>
          <p:cNvPr name="Group 10" id="10"/>
          <p:cNvGrpSpPr/>
          <p:nvPr/>
        </p:nvGrpSpPr>
        <p:grpSpPr>
          <a:xfrm rot="0">
            <a:off x="1241182" y="4276536"/>
            <a:ext cx="4393625" cy="1343404"/>
            <a:chOff x="0" y="0"/>
            <a:chExt cx="5858166" cy="1791205"/>
          </a:xfrm>
        </p:grpSpPr>
        <p:sp>
          <p:nvSpPr>
            <p:cNvPr name="TextBox 11" id="11"/>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Frontend</a:t>
              </a:r>
            </a:p>
          </p:txBody>
        </p:sp>
        <p:sp>
          <p:nvSpPr>
            <p:cNvPr name="TextBox 12" id="12"/>
            <p:cNvSpPr txBox="true"/>
            <p:nvPr/>
          </p:nvSpPr>
          <p:spPr>
            <a:xfrm rot="0">
              <a:off x="0" y="786212"/>
              <a:ext cx="5858166" cy="10049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Sends Requests for a </a:t>
              </a:r>
              <a:r>
                <a:rPr lang="en-US" b="true" sz="2200" spc="-22">
                  <a:solidFill>
                    <a:srgbClr val="C45A45"/>
                  </a:solidFill>
                  <a:latin typeface="TT Interphases Bold"/>
                  <a:ea typeface="TT Interphases Bold"/>
                  <a:cs typeface="TT Interphases Bold"/>
                  <a:sym typeface="TT Interphases Bold"/>
                </a:rPr>
                <a:t>Player ID </a:t>
              </a:r>
              <a:r>
                <a:rPr lang="en-US" sz="2200" spc="-22">
                  <a:solidFill>
                    <a:srgbClr val="C45A45"/>
                  </a:solidFill>
                  <a:latin typeface="TT Interphases"/>
                  <a:ea typeface="TT Interphases"/>
                  <a:cs typeface="TT Interphases"/>
                  <a:sym typeface="TT Interphases"/>
                </a:rPr>
                <a:t>using JSON</a:t>
              </a:r>
            </a:p>
          </p:txBody>
        </p:sp>
      </p:grpSp>
      <p:grpSp>
        <p:nvGrpSpPr>
          <p:cNvPr name="Group 13" id="13"/>
          <p:cNvGrpSpPr/>
          <p:nvPr/>
        </p:nvGrpSpPr>
        <p:grpSpPr>
          <a:xfrm rot="0">
            <a:off x="6947188" y="5028495"/>
            <a:ext cx="4393625" cy="1343404"/>
            <a:chOff x="0" y="0"/>
            <a:chExt cx="5858166" cy="1791205"/>
          </a:xfrm>
        </p:grpSpPr>
        <p:sp>
          <p:nvSpPr>
            <p:cNvPr name="TextBox 14" id="14"/>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Backend</a:t>
              </a:r>
            </a:p>
          </p:txBody>
        </p:sp>
        <p:sp>
          <p:nvSpPr>
            <p:cNvPr name="TextBox 15" id="15"/>
            <p:cNvSpPr txBox="true"/>
            <p:nvPr/>
          </p:nvSpPr>
          <p:spPr>
            <a:xfrm rot="0">
              <a:off x="0" y="786212"/>
              <a:ext cx="5858166" cy="10049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Gets the Request through </a:t>
              </a:r>
              <a:r>
                <a:rPr lang="en-US" b="true" sz="2200" spc="-22">
                  <a:solidFill>
                    <a:srgbClr val="C45A45"/>
                  </a:solidFill>
                  <a:latin typeface="TT Interphases Bold"/>
                  <a:ea typeface="TT Interphases Bold"/>
                  <a:cs typeface="TT Interphases Bold"/>
                  <a:sym typeface="TT Interphases Bold"/>
                </a:rPr>
                <a:t>Flask-CORS</a:t>
              </a:r>
            </a:p>
          </p:txBody>
        </p:sp>
      </p:grpSp>
      <p:sp>
        <p:nvSpPr>
          <p:cNvPr name="Freeform 16" id="16"/>
          <p:cNvSpPr/>
          <p:nvPr/>
        </p:nvSpPr>
        <p:spPr>
          <a:xfrm flipH="false" flipV="false" rot="5400000">
            <a:off x="5515283" y="4922409"/>
            <a:ext cx="472330" cy="1555577"/>
          </a:xfrm>
          <a:custGeom>
            <a:avLst/>
            <a:gdLst/>
            <a:ahLst/>
            <a:cxnLst/>
            <a:rect r="r" b="b" t="t" l="l"/>
            <a:pathLst>
              <a:path h="1555577" w="472330">
                <a:moveTo>
                  <a:pt x="0" y="0"/>
                </a:moveTo>
                <a:lnTo>
                  <a:pt x="472329" y="0"/>
                </a:lnTo>
                <a:lnTo>
                  <a:pt x="472329" y="1555577"/>
                </a:lnTo>
                <a:lnTo>
                  <a:pt x="0" y="15555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10800000">
            <a:off x="11127265" y="6228024"/>
            <a:ext cx="427094" cy="1406596"/>
          </a:xfrm>
          <a:custGeom>
            <a:avLst/>
            <a:gdLst/>
            <a:ahLst/>
            <a:cxnLst/>
            <a:rect r="r" b="b" t="t" l="l"/>
            <a:pathLst>
              <a:path h="1406596" w="427094">
                <a:moveTo>
                  <a:pt x="0" y="0"/>
                </a:moveTo>
                <a:lnTo>
                  <a:pt x="427094" y="0"/>
                </a:lnTo>
                <a:lnTo>
                  <a:pt x="427094" y="1406596"/>
                </a:lnTo>
                <a:lnTo>
                  <a:pt x="0" y="140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grpSp>
        <p:nvGrpSpPr>
          <p:cNvPr name="Group 2" id="2"/>
          <p:cNvGrpSpPr/>
          <p:nvPr/>
        </p:nvGrpSpPr>
        <p:grpSpPr>
          <a:xfrm rot="0">
            <a:off x="530280" y="261900"/>
            <a:ext cx="1699920" cy="1799820"/>
            <a:chOff x="0" y="0"/>
            <a:chExt cx="2266560" cy="2399760"/>
          </a:xfrm>
        </p:grpSpPr>
        <p:sp>
          <p:nvSpPr>
            <p:cNvPr name="Freeform 3" id="3" descr="https://www.skit.ac.in/images/headers/skit_logo.png"/>
            <p:cNvSpPr/>
            <p:nvPr/>
          </p:nvSpPr>
          <p:spPr>
            <a:xfrm flipH="false" flipV="false" rot="0">
              <a:off x="0" y="0"/>
              <a:ext cx="2266569" cy="2399792"/>
            </a:xfrm>
            <a:custGeom>
              <a:avLst/>
              <a:gdLst/>
              <a:ahLst/>
              <a:cxnLst/>
              <a:rect r="r" b="b" t="t" l="l"/>
              <a:pathLst>
                <a:path h="2399792" w="2266569">
                  <a:moveTo>
                    <a:pt x="0" y="0"/>
                  </a:moveTo>
                  <a:lnTo>
                    <a:pt x="2266569" y="0"/>
                  </a:lnTo>
                  <a:lnTo>
                    <a:pt x="2266569" y="2399792"/>
                  </a:lnTo>
                  <a:lnTo>
                    <a:pt x="0" y="2399792"/>
                  </a:lnTo>
                  <a:lnTo>
                    <a:pt x="0" y="0"/>
                  </a:lnTo>
                  <a:close/>
                </a:path>
              </a:pathLst>
            </a:custGeom>
            <a:blipFill>
              <a:blip r:embed="rId2"/>
              <a:stretch>
                <a:fillRect l="0" t="0" r="0" b="-3"/>
              </a:stretch>
            </a:blipFill>
          </p:spPr>
        </p:sp>
      </p:grpSp>
      <p:grpSp>
        <p:nvGrpSpPr>
          <p:cNvPr name="Group 4" id="4"/>
          <p:cNvGrpSpPr/>
          <p:nvPr/>
        </p:nvGrpSpPr>
        <p:grpSpPr>
          <a:xfrm rot="0">
            <a:off x="530280" y="3489862"/>
            <a:ext cx="8765100" cy="4798973"/>
            <a:chOff x="0" y="0"/>
            <a:chExt cx="11686800" cy="6398631"/>
          </a:xfrm>
        </p:grpSpPr>
        <p:sp>
          <p:nvSpPr>
            <p:cNvPr name="Freeform 5" id="5"/>
            <p:cNvSpPr/>
            <p:nvPr/>
          </p:nvSpPr>
          <p:spPr>
            <a:xfrm flipH="false" flipV="false" rot="0">
              <a:off x="0" y="0"/>
              <a:ext cx="11686794" cy="6398650"/>
            </a:xfrm>
            <a:custGeom>
              <a:avLst/>
              <a:gdLst/>
              <a:ahLst/>
              <a:cxnLst/>
              <a:rect r="r" b="b" t="t" l="l"/>
              <a:pathLst>
                <a:path h="6398650" w="11686794">
                  <a:moveTo>
                    <a:pt x="0" y="0"/>
                  </a:moveTo>
                  <a:lnTo>
                    <a:pt x="11686794" y="0"/>
                  </a:lnTo>
                  <a:lnTo>
                    <a:pt x="11686794" y="6398650"/>
                  </a:lnTo>
                  <a:lnTo>
                    <a:pt x="0" y="6398650"/>
                  </a:lnTo>
                  <a:close/>
                </a:path>
              </a:pathLst>
            </a:custGeom>
            <a:solidFill>
              <a:srgbClr val="EBE7DB"/>
            </a:solidFill>
          </p:spPr>
        </p:sp>
        <p:sp>
          <p:nvSpPr>
            <p:cNvPr name="TextBox 6" id="6"/>
            <p:cNvSpPr txBox="true"/>
            <p:nvPr/>
          </p:nvSpPr>
          <p:spPr>
            <a:xfrm>
              <a:off x="0" y="-66675"/>
              <a:ext cx="11686800" cy="6465306"/>
            </a:xfrm>
            <a:prstGeom prst="rect">
              <a:avLst/>
            </a:prstGeom>
          </p:spPr>
          <p:txBody>
            <a:bodyPr anchor="t" rtlCol="false" tIns="50800" lIns="50800" bIns="50800" rIns="50800"/>
            <a:lstStyle/>
            <a:p>
              <a:pPr algn="ctr">
                <a:lnSpc>
                  <a:spcPts val="3600"/>
                </a:lnSpc>
              </a:pPr>
              <a:r>
                <a:rPr lang="en-US" sz="3000" i="true">
                  <a:solidFill>
                    <a:srgbClr val="D06855"/>
                  </a:solidFill>
                  <a:latin typeface="Calibri (MS) Italics"/>
                  <a:ea typeface="Calibri (MS) Italics"/>
                  <a:cs typeface="Calibri (MS) Italics"/>
                  <a:sym typeface="Calibri (MS) Italics"/>
                </a:rPr>
                <a:t>COPLUR</a:t>
              </a:r>
              <a:r>
                <a:rPr lang="en-US" sz="3000" i="true">
                  <a:solidFill>
                    <a:srgbClr val="D06855"/>
                  </a:solidFill>
                  <a:latin typeface="Calibri (MS) Italics"/>
                  <a:ea typeface="Calibri (MS) Italics"/>
                  <a:cs typeface="Calibri (MS) Italics"/>
                  <a:sym typeface="Calibri (MS) Italics"/>
                </a:rPr>
                <a:t> plays a vital role in bridging the gap between organizations and students by offering practical, job-oriented courses developed alongside industry experts. By focusing on the needs of both learners and employers, we foster an environment where talented individuals can thrive. Our dedication to providing skilled resources and guaranteeing placements empowers both students and organizations, ensuring they are well-prepared to achieve success in their respective fields.</a:t>
              </a:r>
            </a:p>
          </p:txBody>
        </p:sp>
      </p:grpSp>
      <p:grpSp>
        <p:nvGrpSpPr>
          <p:cNvPr name="Group 7" id="7"/>
          <p:cNvGrpSpPr/>
          <p:nvPr/>
        </p:nvGrpSpPr>
        <p:grpSpPr>
          <a:xfrm rot="0">
            <a:off x="9295380" y="4057427"/>
            <a:ext cx="8749105" cy="2891325"/>
            <a:chOff x="0" y="0"/>
            <a:chExt cx="11665473" cy="3855100"/>
          </a:xfrm>
        </p:grpSpPr>
        <p:sp>
          <p:nvSpPr>
            <p:cNvPr name="Freeform 8" id="8"/>
            <p:cNvSpPr/>
            <p:nvPr/>
          </p:nvSpPr>
          <p:spPr>
            <a:xfrm flipH="false" flipV="false" rot="0">
              <a:off x="0" y="0"/>
              <a:ext cx="11665509" cy="3855085"/>
            </a:xfrm>
            <a:custGeom>
              <a:avLst/>
              <a:gdLst/>
              <a:ahLst/>
              <a:cxnLst/>
              <a:rect r="r" b="b" t="t" l="l"/>
              <a:pathLst>
                <a:path h="3855085" w="11665509">
                  <a:moveTo>
                    <a:pt x="0" y="0"/>
                  </a:moveTo>
                  <a:lnTo>
                    <a:pt x="11665509" y="0"/>
                  </a:lnTo>
                  <a:lnTo>
                    <a:pt x="11665509" y="3855085"/>
                  </a:lnTo>
                  <a:lnTo>
                    <a:pt x="0" y="3855085"/>
                  </a:lnTo>
                  <a:lnTo>
                    <a:pt x="0" y="0"/>
                  </a:lnTo>
                  <a:close/>
                </a:path>
              </a:pathLst>
            </a:custGeom>
            <a:blipFill>
              <a:blip r:embed="rId3"/>
              <a:stretch>
                <a:fillRect l="-2564" t="0" r="-2564" b="0"/>
              </a:stretch>
            </a:blipFill>
          </p:spPr>
        </p:sp>
      </p:grpSp>
      <p:sp>
        <p:nvSpPr>
          <p:cNvPr name="TextBox 9" id="9"/>
          <p:cNvSpPr txBox="true"/>
          <p:nvPr/>
        </p:nvSpPr>
        <p:spPr>
          <a:xfrm rot="0">
            <a:off x="3800145" y="463994"/>
            <a:ext cx="10990470" cy="1300862"/>
          </a:xfrm>
          <a:prstGeom prst="rect">
            <a:avLst/>
          </a:prstGeom>
        </p:spPr>
        <p:txBody>
          <a:bodyPr anchor="t" rtlCol="false" tIns="0" lIns="0" bIns="0" rIns="0">
            <a:spAutoFit/>
          </a:bodyPr>
          <a:lstStyle/>
          <a:p>
            <a:pPr algn="l" marL="0" indent="0" lvl="0">
              <a:lnSpc>
                <a:spcPts val="9797"/>
              </a:lnSpc>
            </a:pPr>
            <a:r>
              <a:rPr lang="en-US" sz="9700" spc="-727">
                <a:solidFill>
                  <a:srgbClr val="C45A45"/>
                </a:solidFill>
                <a:latin typeface="TT Ramillas"/>
                <a:ea typeface="TT Ramillas"/>
                <a:cs typeface="TT Ramillas"/>
                <a:sym typeface="TT Ramillas"/>
              </a:rPr>
              <a:t>Company 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962128" y="598620"/>
            <a:ext cx="814007" cy="2680862"/>
          </a:xfrm>
          <a:custGeom>
            <a:avLst/>
            <a:gdLst/>
            <a:ahLst/>
            <a:cxnLst/>
            <a:rect r="r" b="b" t="t" l="l"/>
            <a:pathLst>
              <a:path h="2680862" w="814007">
                <a:moveTo>
                  <a:pt x="0" y="0"/>
                </a:moveTo>
                <a:lnTo>
                  <a:pt x="814007" y="0"/>
                </a:lnTo>
                <a:lnTo>
                  <a:pt x="814007" y="2680863"/>
                </a:lnTo>
                <a:lnTo>
                  <a:pt x="0" y="2680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14341" y="0"/>
            <a:ext cx="7889918" cy="8006375"/>
          </a:xfrm>
          <a:custGeom>
            <a:avLst/>
            <a:gdLst/>
            <a:ahLst/>
            <a:cxnLst/>
            <a:rect r="r" b="b" t="t" l="l"/>
            <a:pathLst>
              <a:path h="8006375" w="7889918">
                <a:moveTo>
                  <a:pt x="0" y="0"/>
                </a:moveTo>
                <a:lnTo>
                  <a:pt x="7889918" y="0"/>
                </a:lnTo>
                <a:lnTo>
                  <a:pt x="7889918" y="8006375"/>
                </a:lnTo>
                <a:lnTo>
                  <a:pt x="0" y="8006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16259" y="5871036"/>
            <a:ext cx="7889918" cy="8006375"/>
          </a:xfrm>
          <a:custGeom>
            <a:avLst/>
            <a:gdLst/>
            <a:ahLst/>
            <a:cxnLst/>
            <a:rect r="r" b="b" t="t" l="l"/>
            <a:pathLst>
              <a:path h="8006375" w="7889918">
                <a:moveTo>
                  <a:pt x="0" y="0"/>
                </a:moveTo>
                <a:lnTo>
                  <a:pt x="7889918" y="0"/>
                </a:lnTo>
                <a:lnTo>
                  <a:pt x="7889918" y="8006375"/>
                </a:lnTo>
                <a:lnTo>
                  <a:pt x="0" y="8006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852524" y="834124"/>
            <a:ext cx="12329603" cy="1668144"/>
          </a:xfrm>
          <a:prstGeom prst="rect">
            <a:avLst/>
          </a:prstGeom>
        </p:spPr>
        <p:txBody>
          <a:bodyPr anchor="t" rtlCol="false" tIns="0" lIns="0" bIns="0" rIns="0">
            <a:spAutoFit/>
          </a:bodyPr>
          <a:lstStyle/>
          <a:p>
            <a:pPr algn="just" marL="0" indent="0" lvl="0">
              <a:lnSpc>
                <a:spcPts val="13580"/>
              </a:lnSpc>
            </a:pPr>
            <a:r>
              <a:rPr lang="en-US" sz="9700" spc="-727">
                <a:solidFill>
                  <a:srgbClr val="C45A45"/>
                </a:solidFill>
                <a:latin typeface="TT Ramillas"/>
                <a:ea typeface="TT Ramillas"/>
                <a:cs typeface="TT Ramillas"/>
                <a:sym typeface="TT Ramillas"/>
              </a:rPr>
              <a:t>Streamlined Workflow</a:t>
            </a:r>
          </a:p>
        </p:txBody>
      </p:sp>
      <p:sp>
        <p:nvSpPr>
          <p:cNvPr name="TextBox 6" id="6"/>
          <p:cNvSpPr txBox="true"/>
          <p:nvPr/>
        </p:nvSpPr>
        <p:spPr>
          <a:xfrm rot="0">
            <a:off x="1028700" y="2853451"/>
            <a:ext cx="11001072" cy="371475"/>
          </a:xfrm>
          <a:prstGeom prst="rect">
            <a:avLst/>
          </a:prstGeom>
        </p:spPr>
        <p:txBody>
          <a:bodyPr anchor="t" rtlCol="false" tIns="0" lIns="0" bIns="0" rIns="0">
            <a:spAutoFit/>
          </a:bodyPr>
          <a:lstStyle/>
          <a:p>
            <a:pPr algn="l" marL="0" indent="0" lvl="0">
              <a:lnSpc>
                <a:spcPts val="2999"/>
              </a:lnSpc>
            </a:pPr>
            <a:r>
              <a:rPr lang="en-US" sz="2499" spc="-24">
                <a:solidFill>
                  <a:srgbClr val="C45A45"/>
                </a:solidFill>
                <a:latin typeface="TT Interphases"/>
                <a:ea typeface="TT Interphases"/>
                <a:cs typeface="TT Interphases"/>
                <a:sym typeface="TT Interphases"/>
              </a:rPr>
              <a:t>Efficient data processes for seamless delivery and visualization across devices</a:t>
            </a:r>
          </a:p>
        </p:txBody>
      </p:sp>
      <p:grpSp>
        <p:nvGrpSpPr>
          <p:cNvPr name="Group 7" id="7"/>
          <p:cNvGrpSpPr/>
          <p:nvPr/>
        </p:nvGrpSpPr>
        <p:grpSpPr>
          <a:xfrm rot="0">
            <a:off x="9235453" y="8358800"/>
            <a:ext cx="4393625" cy="1343404"/>
            <a:chOff x="0" y="0"/>
            <a:chExt cx="5858166" cy="1791205"/>
          </a:xfrm>
        </p:grpSpPr>
        <p:sp>
          <p:nvSpPr>
            <p:cNvPr name="TextBox 8" id="8"/>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Visualization</a:t>
              </a:r>
            </a:p>
          </p:txBody>
        </p:sp>
        <p:sp>
          <p:nvSpPr>
            <p:cNvPr name="TextBox 9" id="9"/>
            <p:cNvSpPr txBox="true"/>
            <p:nvPr/>
          </p:nvSpPr>
          <p:spPr>
            <a:xfrm rot="0">
              <a:off x="0" y="786212"/>
              <a:ext cx="5858166" cy="10049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ChartJS</a:t>
              </a:r>
              <a:r>
                <a:rPr lang="en-US" sz="2200" spc="-22">
                  <a:solidFill>
                    <a:srgbClr val="C45A45"/>
                  </a:solidFill>
                  <a:latin typeface="TT Interphases"/>
                  <a:ea typeface="TT Interphases"/>
                  <a:cs typeface="TT Interphases"/>
                  <a:sym typeface="TT Interphases"/>
                </a:rPr>
                <a:t> enables </a:t>
              </a:r>
              <a:r>
                <a:rPr lang="en-US" b="true" sz="2200" spc="-22">
                  <a:solidFill>
                    <a:srgbClr val="C45A45"/>
                  </a:solidFill>
                  <a:latin typeface="TT Interphases Bold"/>
                  <a:ea typeface="TT Interphases Bold"/>
                  <a:cs typeface="TT Interphases Bold"/>
                  <a:sym typeface="TT Interphases Bold"/>
                </a:rPr>
                <a:t>easy visuals</a:t>
              </a:r>
              <a:r>
                <a:rPr lang="en-US" sz="2200" spc="-22">
                  <a:solidFill>
                    <a:srgbClr val="C45A45"/>
                  </a:solidFill>
                  <a:latin typeface="TT Interphases"/>
                  <a:ea typeface="TT Interphases"/>
                  <a:cs typeface="TT Interphases"/>
                  <a:sym typeface="TT Interphases"/>
                </a:rPr>
                <a:t> for dynamic data visualization.</a:t>
              </a:r>
            </a:p>
          </p:txBody>
        </p:sp>
      </p:grpSp>
      <p:grpSp>
        <p:nvGrpSpPr>
          <p:cNvPr name="Group 10" id="10"/>
          <p:cNvGrpSpPr/>
          <p:nvPr/>
        </p:nvGrpSpPr>
        <p:grpSpPr>
          <a:xfrm rot="0">
            <a:off x="1241182" y="4276536"/>
            <a:ext cx="4393625" cy="1733929"/>
            <a:chOff x="0" y="0"/>
            <a:chExt cx="5858166" cy="2311905"/>
          </a:xfrm>
        </p:grpSpPr>
        <p:sp>
          <p:nvSpPr>
            <p:cNvPr name="TextBox 11" id="11"/>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Data Processing</a:t>
              </a:r>
            </a:p>
          </p:txBody>
        </p:sp>
        <p:sp>
          <p:nvSpPr>
            <p:cNvPr name="TextBox 12" id="12"/>
            <p:cNvSpPr txBox="true"/>
            <p:nvPr/>
          </p:nvSpPr>
          <p:spPr>
            <a:xfrm rot="0">
              <a:off x="0" y="786212"/>
              <a:ext cx="5858166" cy="15256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Pandas simplifies</a:t>
              </a:r>
              <a:r>
                <a:rPr lang="en-US" b="true" sz="2200" spc="-22">
                  <a:solidFill>
                    <a:srgbClr val="C45A45"/>
                  </a:solidFill>
                  <a:latin typeface="TT Interphases Bold"/>
                  <a:ea typeface="TT Interphases Bold"/>
                  <a:cs typeface="TT Interphases Bold"/>
                  <a:sym typeface="TT Interphases Bold"/>
                </a:rPr>
                <a:t> data manipulation </a:t>
              </a:r>
              <a:r>
                <a:rPr lang="en-US" sz="2200" spc="-22">
                  <a:solidFill>
                    <a:srgbClr val="C45A45"/>
                  </a:solidFill>
                  <a:latin typeface="TT Interphases"/>
                  <a:ea typeface="TT Interphases"/>
                  <a:cs typeface="TT Interphases"/>
                  <a:sym typeface="TT Interphases"/>
                </a:rPr>
                <a:t>and analysis in Python.</a:t>
              </a:r>
            </a:p>
          </p:txBody>
        </p:sp>
      </p:grpSp>
      <p:grpSp>
        <p:nvGrpSpPr>
          <p:cNvPr name="Group 13" id="13"/>
          <p:cNvGrpSpPr/>
          <p:nvPr/>
        </p:nvGrpSpPr>
        <p:grpSpPr>
          <a:xfrm rot="0">
            <a:off x="7277762" y="5143500"/>
            <a:ext cx="4393625" cy="1343404"/>
            <a:chOff x="0" y="0"/>
            <a:chExt cx="5858166" cy="1791205"/>
          </a:xfrm>
        </p:grpSpPr>
        <p:sp>
          <p:nvSpPr>
            <p:cNvPr name="TextBox 14" id="14"/>
            <p:cNvSpPr txBox="true"/>
            <p:nvPr/>
          </p:nvSpPr>
          <p:spPr>
            <a:xfrm rot="0">
              <a:off x="0" y="-57150"/>
              <a:ext cx="5858166" cy="676063"/>
            </a:xfrm>
            <a:prstGeom prst="rect">
              <a:avLst/>
            </a:prstGeom>
          </p:spPr>
          <p:txBody>
            <a:bodyPr anchor="t" rtlCol="false" tIns="0" lIns="0" bIns="0" rIns="0">
              <a:spAutoFit/>
            </a:bodyPr>
            <a:lstStyle/>
            <a:p>
              <a:pPr algn="ctr" marL="0" indent="0" lvl="0">
                <a:lnSpc>
                  <a:spcPts val="4340"/>
                </a:lnSpc>
              </a:pPr>
              <a:r>
                <a:rPr lang="en-US" sz="3100" spc="-232">
                  <a:solidFill>
                    <a:srgbClr val="C45A45"/>
                  </a:solidFill>
                  <a:latin typeface="TT Ramillas"/>
                  <a:ea typeface="TT Ramillas"/>
                  <a:cs typeface="TT Ramillas"/>
                  <a:sym typeface="TT Ramillas"/>
                </a:rPr>
                <a:t>Backend</a:t>
              </a:r>
            </a:p>
          </p:txBody>
        </p:sp>
        <p:sp>
          <p:nvSpPr>
            <p:cNvPr name="TextBox 15" id="15"/>
            <p:cNvSpPr txBox="true"/>
            <p:nvPr/>
          </p:nvSpPr>
          <p:spPr>
            <a:xfrm rot="0">
              <a:off x="0" y="786212"/>
              <a:ext cx="5858166" cy="1004993"/>
            </a:xfrm>
            <a:prstGeom prst="rect">
              <a:avLst/>
            </a:prstGeom>
          </p:spPr>
          <p:txBody>
            <a:bodyPr anchor="t" rtlCol="false" tIns="0" lIns="0" bIns="0" rIns="0">
              <a:spAutoFit/>
            </a:bodyPr>
            <a:lstStyle/>
            <a:p>
              <a:pPr algn="ctr" marL="0" indent="0" lvl="0">
                <a:lnSpc>
                  <a:spcPts val="3080"/>
                </a:lnSpc>
              </a:pPr>
              <a:r>
                <a:rPr lang="en-US" sz="2200" spc="-22">
                  <a:solidFill>
                    <a:srgbClr val="C45A45"/>
                  </a:solidFill>
                  <a:latin typeface="TT Interphases"/>
                  <a:ea typeface="TT Interphases"/>
                  <a:cs typeface="TT Interphases"/>
                  <a:sym typeface="TT Interphases"/>
                </a:rPr>
                <a:t>Flask sends the Data in a clean </a:t>
              </a:r>
              <a:r>
                <a:rPr lang="en-US" b="true" sz="2200" spc="-22">
                  <a:solidFill>
                    <a:srgbClr val="C45A45"/>
                  </a:solidFill>
                  <a:latin typeface="TT Interphases Bold"/>
                  <a:ea typeface="TT Interphases Bold"/>
                  <a:cs typeface="TT Interphases Bold"/>
                  <a:sym typeface="TT Interphases Bold"/>
                </a:rPr>
                <a:t>JSON Response</a:t>
              </a:r>
            </a:p>
          </p:txBody>
        </p:sp>
      </p:grpSp>
      <p:sp>
        <p:nvSpPr>
          <p:cNvPr name="Freeform 16" id="16"/>
          <p:cNvSpPr/>
          <p:nvPr/>
        </p:nvSpPr>
        <p:spPr>
          <a:xfrm flipH="false" flipV="false" rot="5400000">
            <a:off x="6206854" y="4891986"/>
            <a:ext cx="498861" cy="1642955"/>
          </a:xfrm>
          <a:custGeom>
            <a:avLst/>
            <a:gdLst/>
            <a:ahLst/>
            <a:cxnLst/>
            <a:rect r="r" b="b" t="t" l="l"/>
            <a:pathLst>
              <a:path h="1642955" w="498861">
                <a:moveTo>
                  <a:pt x="0" y="0"/>
                </a:moveTo>
                <a:lnTo>
                  <a:pt x="498861" y="0"/>
                </a:lnTo>
                <a:lnTo>
                  <a:pt x="498861" y="1642954"/>
                </a:lnTo>
                <a:lnTo>
                  <a:pt x="0" y="1642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10800000">
            <a:off x="11193144" y="6431325"/>
            <a:ext cx="478242" cy="1575049"/>
          </a:xfrm>
          <a:custGeom>
            <a:avLst/>
            <a:gdLst/>
            <a:ahLst/>
            <a:cxnLst/>
            <a:rect r="r" b="b" t="t" l="l"/>
            <a:pathLst>
              <a:path h="1575049" w="478242">
                <a:moveTo>
                  <a:pt x="0" y="0"/>
                </a:moveTo>
                <a:lnTo>
                  <a:pt x="478242" y="0"/>
                </a:lnTo>
                <a:lnTo>
                  <a:pt x="478242" y="1575050"/>
                </a:lnTo>
                <a:lnTo>
                  <a:pt x="0" y="1575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505001" y="12063"/>
            <a:ext cx="3474765" cy="3310503"/>
          </a:xfrm>
          <a:custGeom>
            <a:avLst/>
            <a:gdLst/>
            <a:ahLst/>
            <a:cxnLst/>
            <a:rect r="r" b="b" t="t" l="l"/>
            <a:pathLst>
              <a:path h="3310503" w="3474765">
                <a:moveTo>
                  <a:pt x="0" y="0"/>
                </a:moveTo>
                <a:lnTo>
                  <a:pt x="3474765" y="0"/>
                </a:lnTo>
                <a:lnTo>
                  <a:pt x="3474765" y="3310503"/>
                </a:lnTo>
                <a:lnTo>
                  <a:pt x="0" y="3310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37072" y="-1301210"/>
            <a:ext cx="9358890" cy="13277637"/>
            <a:chOff x="-36830" y="-113030"/>
            <a:chExt cx="3351530" cy="4754880"/>
          </a:xfrm>
        </p:grpSpPr>
        <p:sp>
          <p:nvSpPr>
            <p:cNvPr name="Freeform 4" id="4"/>
            <p:cNvSpPr/>
            <p:nvPr/>
          </p:nvSpPr>
          <p:spPr>
            <a:xfrm flipH="false" flipV="false" rot="0">
              <a:off x="0" y="0"/>
              <a:ext cx="3351530" cy="4754880"/>
            </a:xfrm>
            <a:custGeom>
              <a:avLst/>
              <a:gdLst/>
              <a:ahLst/>
              <a:cxnLst/>
              <a:rect r="r" b="b" t="t" l="l"/>
              <a:pathLst>
                <a:path h="4754880" w="3351530">
                  <a:moveTo>
                    <a:pt x="3351530" y="2602230"/>
                  </a:moveTo>
                  <a:cubicBezTo>
                    <a:pt x="3351530" y="2837180"/>
                    <a:pt x="3218180" y="3070860"/>
                    <a:pt x="2955290" y="3163570"/>
                  </a:cubicBezTo>
                  <a:cubicBezTo>
                    <a:pt x="2592070" y="3293110"/>
                    <a:pt x="2547620" y="3620770"/>
                    <a:pt x="2589530" y="3953510"/>
                  </a:cubicBezTo>
                  <a:cubicBezTo>
                    <a:pt x="2645410" y="4399280"/>
                    <a:pt x="2184400" y="4754880"/>
                    <a:pt x="1771650" y="4575810"/>
                  </a:cubicBezTo>
                  <a:cubicBezTo>
                    <a:pt x="1681480" y="4536440"/>
                    <a:pt x="1595120" y="4485640"/>
                    <a:pt x="1497330" y="4470400"/>
                  </a:cubicBezTo>
                  <a:cubicBezTo>
                    <a:pt x="1374140" y="4450080"/>
                    <a:pt x="1245870" y="4479290"/>
                    <a:pt x="1121410" y="4460240"/>
                  </a:cubicBezTo>
                  <a:cubicBezTo>
                    <a:pt x="687070" y="4391660"/>
                    <a:pt x="351790" y="4328160"/>
                    <a:pt x="154940" y="3891280"/>
                  </a:cubicBezTo>
                  <a:cubicBezTo>
                    <a:pt x="0" y="3548380"/>
                    <a:pt x="13970" y="3124200"/>
                    <a:pt x="252730" y="2821940"/>
                  </a:cubicBezTo>
                  <a:cubicBezTo>
                    <a:pt x="384810" y="2658110"/>
                    <a:pt x="450850" y="2442210"/>
                    <a:pt x="450850" y="2221230"/>
                  </a:cubicBezTo>
                  <a:cubicBezTo>
                    <a:pt x="450850" y="1993900"/>
                    <a:pt x="382270" y="1760220"/>
                    <a:pt x="243840" y="1569720"/>
                  </a:cubicBezTo>
                  <a:cubicBezTo>
                    <a:pt x="100330" y="1369060"/>
                    <a:pt x="36830" y="1141730"/>
                    <a:pt x="36830" y="924560"/>
                  </a:cubicBezTo>
                  <a:cubicBezTo>
                    <a:pt x="36830" y="688340"/>
                    <a:pt x="143510" y="400050"/>
                    <a:pt x="314960" y="231140"/>
                  </a:cubicBezTo>
                  <a:cubicBezTo>
                    <a:pt x="551180" y="0"/>
                    <a:pt x="885190" y="137160"/>
                    <a:pt x="1047750" y="391160"/>
                  </a:cubicBezTo>
                  <a:cubicBezTo>
                    <a:pt x="1168400" y="581660"/>
                    <a:pt x="1416050" y="709930"/>
                    <a:pt x="1642110" y="659130"/>
                  </a:cubicBezTo>
                  <a:cubicBezTo>
                    <a:pt x="1723390" y="641350"/>
                    <a:pt x="1799590" y="608330"/>
                    <a:pt x="1877060" y="580390"/>
                  </a:cubicBezTo>
                  <a:cubicBezTo>
                    <a:pt x="2180590" y="472440"/>
                    <a:pt x="2548890" y="610870"/>
                    <a:pt x="2668270" y="919480"/>
                  </a:cubicBezTo>
                  <a:cubicBezTo>
                    <a:pt x="2739390" y="1103630"/>
                    <a:pt x="2664460" y="1231900"/>
                    <a:pt x="2644140" y="1412240"/>
                  </a:cubicBezTo>
                  <a:cubicBezTo>
                    <a:pt x="2613660" y="1678940"/>
                    <a:pt x="2744470" y="1948180"/>
                    <a:pt x="2994660" y="2057400"/>
                  </a:cubicBezTo>
                  <a:cubicBezTo>
                    <a:pt x="3233420" y="2161540"/>
                    <a:pt x="3351530" y="2382520"/>
                    <a:pt x="3351530" y="2602230"/>
                  </a:cubicBezTo>
                  <a:close/>
                </a:path>
              </a:pathLst>
            </a:custGeom>
            <a:blipFill>
              <a:blip r:embed="rId4"/>
              <a:stretch>
                <a:fillRect l="-52235" t="0" r="-52235" b="0"/>
              </a:stretch>
            </a:blipFill>
          </p:spPr>
        </p:sp>
      </p:grpSp>
      <p:grpSp>
        <p:nvGrpSpPr>
          <p:cNvPr name="Group 5" id="5"/>
          <p:cNvGrpSpPr/>
          <p:nvPr/>
        </p:nvGrpSpPr>
        <p:grpSpPr>
          <a:xfrm rot="0">
            <a:off x="1028700" y="3322566"/>
            <a:ext cx="9086939" cy="3403600"/>
            <a:chOff x="0" y="0"/>
            <a:chExt cx="12115919" cy="4538133"/>
          </a:xfrm>
        </p:grpSpPr>
        <p:sp>
          <p:nvSpPr>
            <p:cNvPr name="TextBox 6" id="6"/>
            <p:cNvSpPr txBox="true"/>
            <p:nvPr/>
          </p:nvSpPr>
          <p:spPr>
            <a:xfrm rot="0">
              <a:off x="0" y="-9525"/>
              <a:ext cx="12115919" cy="1978025"/>
            </a:xfrm>
            <a:prstGeom prst="rect">
              <a:avLst/>
            </a:prstGeom>
          </p:spPr>
          <p:txBody>
            <a:bodyPr anchor="t" rtlCol="false" tIns="0" lIns="0" bIns="0" rIns="0">
              <a:spAutoFit/>
            </a:bodyPr>
            <a:lstStyle/>
            <a:p>
              <a:pPr algn="l" marL="0" indent="0" lvl="0">
                <a:lnSpc>
                  <a:spcPts val="11640"/>
                </a:lnSpc>
                <a:spcBef>
                  <a:spcPct val="0"/>
                </a:spcBef>
              </a:pPr>
              <a:r>
                <a:rPr lang="en-US" sz="9700" spc="-727">
                  <a:solidFill>
                    <a:srgbClr val="C45A45"/>
                  </a:solidFill>
                  <a:latin typeface="TT Ramillas"/>
                  <a:ea typeface="TT Ramillas"/>
                  <a:cs typeface="TT Ramillas"/>
                  <a:sym typeface="TT Ramillas"/>
                </a:rPr>
                <a:t>Responsive Design</a:t>
              </a:r>
            </a:p>
          </p:txBody>
        </p:sp>
        <p:sp>
          <p:nvSpPr>
            <p:cNvPr name="TextBox 7" id="7"/>
            <p:cNvSpPr txBox="true"/>
            <p:nvPr/>
          </p:nvSpPr>
          <p:spPr>
            <a:xfrm rot="0">
              <a:off x="0" y="2238375"/>
              <a:ext cx="10511943" cy="2299758"/>
            </a:xfrm>
            <a:prstGeom prst="rect">
              <a:avLst/>
            </a:prstGeom>
          </p:spPr>
          <p:txBody>
            <a:bodyPr anchor="t" rtlCol="false" tIns="0" lIns="0" bIns="0" rIns="0">
              <a:spAutoFit/>
            </a:bodyPr>
            <a:lstStyle/>
            <a:p>
              <a:pPr algn="l" marL="0" indent="0" lvl="0">
                <a:lnSpc>
                  <a:spcPts val="3500"/>
                </a:lnSpc>
                <a:spcBef>
                  <a:spcPct val="0"/>
                </a:spcBef>
              </a:pPr>
              <a:r>
                <a:rPr lang="en-US" sz="2500" spc="-25">
                  <a:solidFill>
                    <a:srgbClr val="C45A45"/>
                  </a:solidFill>
                  <a:latin typeface="TT Interphases"/>
                  <a:ea typeface="TT Interphases"/>
                  <a:cs typeface="TT Interphases"/>
                  <a:sym typeface="TT Interphases"/>
                </a:rPr>
                <a:t>Our </a:t>
              </a:r>
              <a:r>
                <a:rPr lang="en-US" b="true" sz="2500" spc="-25">
                  <a:solidFill>
                    <a:srgbClr val="C45A45"/>
                  </a:solidFill>
                  <a:latin typeface="TT Interphases Bold"/>
                  <a:ea typeface="TT Interphases Bold"/>
                  <a:cs typeface="TT Interphases Bold"/>
                  <a:sym typeface="TT Interphases Bold"/>
                </a:rPr>
                <a:t>responsive design</a:t>
              </a:r>
              <a:r>
                <a:rPr lang="en-US" sz="2500" spc="-25">
                  <a:solidFill>
                    <a:srgbClr val="C45A45"/>
                  </a:solidFill>
                  <a:latin typeface="TT Interphases"/>
                  <a:ea typeface="TT Interphases"/>
                  <a:cs typeface="TT Interphases"/>
                  <a:sym typeface="TT Interphases"/>
                </a:rPr>
                <a:t> ensures a seamless experience across all devices, providing consistent access to the Cricket Dashboard Project on desktops, tablets, and mobile devices without compromising functionality.</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grpSp>
        <p:nvGrpSpPr>
          <p:cNvPr name="Group 2" id="2"/>
          <p:cNvGrpSpPr/>
          <p:nvPr/>
        </p:nvGrpSpPr>
        <p:grpSpPr>
          <a:xfrm rot="0">
            <a:off x="1028700" y="1042124"/>
            <a:ext cx="8468974" cy="4481397"/>
            <a:chOff x="0" y="0"/>
            <a:chExt cx="11291965" cy="5975196"/>
          </a:xfrm>
        </p:grpSpPr>
        <p:sp>
          <p:nvSpPr>
            <p:cNvPr name="TextBox 3" id="3"/>
            <p:cNvSpPr txBox="true"/>
            <p:nvPr/>
          </p:nvSpPr>
          <p:spPr>
            <a:xfrm rot="0">
              <a:off x="0" y="-9525"/>
              <a:ext cx="11291965" cy="3108325"/>
            </a:xfrm>
            <a:prstGeom prst="rect">
              <a:avLst/>
            </a:prstGeom>
          </p:spPr>
          <p:txBody>
            <a:bodyPr anchor="t" rtlCol="false" tIns="0" lIns="0" bIns="0" rIns="0">
              <a:spAutoFit/>
            </a:bodyPr>
            <a:lstStyle/>
            <a:p>
              <a:pPr algn="l" marL="0" indent="0" lvl="0">
                <a:lnSpc>
                  <a:spcPts val="9210"/>
                </a:lnSpc>
              </a:pPr>
              <a:r>
                <a:rPr lang="en-US" sz="7675" spc="-575">
                  <a:solidFill>
                    <a:srgbClr val="C45A45"/>
                  </a:solidFill>
                  <a:latin typeface="TT Ramillas"/>
                  <a:ea typeface="TT Ramillas"/>
                  <a:cs typeface="TT Ramillas"/>
                  <a:sym typeface="TT Ramillas"/>
                </a:rPr>
                <a:t>Future Enhancements for Cricklytics</a:t>
              </a:r>
            </a:p>
          </p:txBody>
        </p:sp>
        <p:sp>
          <p:nvSpPr>
            <p:cNvPr name="TextBox 4" id="4"/>
            <p:cNvSpPr txBox="true"/>
            <p:nvPr/>
          </p:nvSpPr>
          <p:spPr>
            <a:xfrm rot="0">
              <a:off x="0" y="3492500"/>
              <a:ext cx="10058400" cy="1092200"/>
            </a:xfrm>
            <a:prstGeom prst="rect">
              <a:avLst/>
            </a:prstGeom>
          </p:spPr>
          <p:txBody>
            <a:bodyPr anchor="t" rtlCol="false" tIns="0" lIns="0" bIns="0" rIns="0">
              <a:spAutoFit/>
            </a:bodyPr>
            <a:lstStyle/>
            <a:p>
              <a:pPr algn="l" marL="0" indent="0" lvl="0">
                <a:lnSpc>
                  <a:spcPts val="3269"/>
                </a:lnSpc>
                <a:spcBef>
                  <a:spcPct val="0"/>
                </a:spcBef>
              </a:pPr>
              <a:r>
                <a:rPr lang="en-US" sz="2724">
                  <a:solidFill>
                    <a:srgbClr val="C45A45"/>
                  </a:solidFill>
                  <a:latin typeface="TT Ramillas"/>
                  <a:ea typeface="TT Ramillas"/>
                  <a:cs typeface="TT Ramillas"/>
                  <a:sym typeface="TT Ramillas"/>
                </a:rPr>
                <a:t>Expanding the Dashboard's Capabilities for Users</a:t>
              </a:r>
            </a:p>
          </p:txBody>
        </p:sp>
        <p:sp>
          <p:nvSpPr>
            <p:cNvPr name="Freeform 5" id="5"/>
            <p:cNvSpPr/>
            <p:nvPr/>
          </p:nvSpPr>
          <p:spPr>
            <a:xfrm flipH="false" flipV="false" rot="5400000">
              <a:off x="959673" y="4178628"/>
              <a:ext cx="836895" cy="2756241"/>
            </a:xfrm>
            <a:custGeom>
              <a:avLst/>
              <a:gdLst/>
              <a:ahLst/>
              <a:cxnLst/>
              <a:rect r="r" b="b" t="t" l="l"/>
              <a:pathLst>
                <a:path h="2756241" w="836895">
                  <a:moveTo>
                    <a:pt x="0" y="0"/>
                  </a:moveTo>
                  <a:lnTo>
                    <a:pt x="836895" y="0"/>
                  </a:lnTo>
                  <a:lnTo>
                    <a:pt x="836895" y="2756241"/>
                  </a:lnTo>
                  <a:lnTo>
                    <a:pt x="0" y="27562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0115499" y="-2974487"/>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254082" y="6283813"/>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8" id="8"/>
          <p:cNvSpPr txBox="true"/>
          <p:nvPr/>
        </p:nvSpPr>
        <p:spPr>
          <a:xfrm rot="0">
            <a:off x="10506809" y="5695448"/>
            <a:ext cx="6405691" cy="3155770"/>
          </a:xfrm>
          <a:prstGeom prst="rect">
            <a:avLst/>
          </a:prstGeom>
        </p:spPr>
        <p:txBody>
          <a:bodyPr anchor="t" rtlCol="false" tIns="0" lIns="0" bIns="0" rIns="0">
            <a:spAutoFit/>
          </a:bodyPr>
          <a:lstStyle/>
          <a:p>
            <a:pPr algn="l" marL="474518" indent="-237259" lvl="1">
              <a:lnSpc>
                <a:spcPts val="4263"/>
              </a:lnSpc>
              <a:buFont typeface="Arial"/>
              <a:buChar char="•"/>
            </a:pPr>
            <a:r>
              <a:rPr lang="en-US" sz="2197" strike="noStrike" u="none">
                <a:solidFill>
                  <a:srgbClr val="C45A45"/>
                </a:solidFill>
                <a:latin typeface="TT Interphases"/>
                <a:ea typeface="TT Interphases"/>
                <a:cs typeface="TT Interphases"/>
                <a:sym typeface="TT Interphases"/>
              </a:rPr>
              <a:t>Player name lookup and autocomplete feature</a:t>
            </a:r>
          </a:p>
          <a:p>
            <a:pPr algn="l" marL="474518" indent="-237259" lvl="1">
              <a:lnSpc>
                <a:spcPts val="4263"/>
              </a:lnSpc>
              <a:buFont typeface="Arial"/>
              <a:buChar char="•"/>
            </a:pPr>
            <a:r>
              <a:rPr lang="en-US" sz="2197" strike="noStrike" u="none">
                <a:solidFill>
                  <a:srgbClr val="C45A45"/>
                </a:solidFill>
                <a:latin typeface="TT Interphases"/>
                <a:ea typeface="TT Interphases"/>
                <a:cs typeface="TT Interphases"/>
                <a:sym typeface="TT Interphases"/>
              </a:rPr>
              <a:t>Historical performance trends for deeper insights</a:t>
            </a:r>
          </a:p>
          <a:p>
            <a:pPr algn="l" marL="474518" indent="-237259" lvl="1">
              <a:lnSpc>
                <a:spcPts val="4263"/>
              </a:lnSpc>
              <a:buFont typeface="Arial"/>
              <a:buChar char="•"/>
            </a:pPr>
            <a:r>
              <a:rPr lang="en-US" sz="2197" strike="noStrike" u="none">
                <a:solidFill>
                  <a:srgbClr val="C45A45"/>
                </a:solidFill>
                <a:latin typeface="TT Interphases"/>
                <a:ea typeface="TT Interphases"/>
                <a:cs typeface="TT Interphases"/>
                <a:sym typeface="TT Interphases"/>
              </a:rPr>
              <a:t>Team comparison features for competitive analysis</a:t>
            </a:r>
          </a:p>
          <a:p>
            <a:pPr algn="l" marL="474518" indent="-237259" lvl="1">
              <a:lnSpc>
                <a:spcPts val="4263"/>
              </a:lnSpc>
              <a:buFont typeface="Arial"/>
              <a:buChar char="•"/>
            </a:pPr>
            <a:r>
              <a:rPr lang="en-US" sz="2197" strike="noStrike" u="none">
                <a:solidFill>
                  <a:srgbClr val="C45A45"/>
                </a:solidFill>
                <a:latin typeface="TT Interphases"/>
                <a:ea typeface="TT Interphases"/>
                <a:cs typeface="TT Interphases"/>
                <a:sym typeface="TT Interphases"/>
              </a:rPr>
              <a:t>Match-by-match statistics for real-time tracking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grpSp>
        <p:nvGrpSpPr>
          <p:cNvPr name="Group 2" id="2"/>
          <p:cNvGrpSpPr/>
          <p:nvPr/>
        </p:nvGrpSpPr>
        <p:grpSpPr>
          <a:xfrm rot="0">
            <a:off x="1028700" y="1042124"/>
            <a:ext cx="8468974" cy="4481397"/>
            <a:chOff x="0" y="0"/>
            <a:chExt cx="11291965" cy="5975196"/>
          </a:xfrm>
        </p:grpSpPr>
        <p:sp>
          <p:nvSpPr>
            <p:cNvPr name="TextBox 3" id="3"/>
            <p:cNvSpPr txBox="true"/>
            <p:nvPr/>
          </p:nvSpPr>
          <p:spPr>
            <a:xfrm rot="0">
              <a:off x="0" y="-9525"/>
              <a:ext cx="11291965" cy="3108325"/>
            </a:xfrm>
            <a:prstGeom prst="rect">
              <a:avLst/>
            </a:prstGeom>
          </p:spPr>
          <p:txBody>
            <a:bodyPr anchor="t" rtlCol="false" tIns="0" lIns="0" bIns="0" rIns="0">
              <a:spAutoFit/>
            </a:bodyPr>
            <a:lstStyle/>
            <a:p>
              <a:pPr algn="l" marL="0" indent="0" lvl="0">
                <a:lnSpc>
                  <a:spcPts val="9210"/>
                </a:lnSpc>
              </a:pPr>
              <a:r>
                <a:rPr lang="en-US" sz="7675" spc="-575">
                  <a:solidFill>
                    <a:srgbClr val="C45A45"/>
                  </a:solidFill>
                  <a:latin typeface="TT Ramillas"/>
                  <a:ea typeface="TT Ramillas"/>
                  <a:cs typeface="TT Ramillas"/>
                  <a:sym typeface="TT Ramillas"/>
                </a:rPr>
                <a:t>Future Enhancements for Cricklytics</a:t>
              </a:r>
            </a:p>
          </p:txBody>
        </p:sp>
        <p:sp>
          <p:nvSpPr>
            <p:cNvPr name="TextBox 4" id="4"/>
            <p:cNvSpPr txBox="true"/>
            <p:nvPr/>
          </p:nvSpPr>
          <p:spPr>
            <a:xfrm rot="0">
              <a:off x="0" y="3492500"/>
              <a:ext cx="10058400" cy="1092200"/>
            </a:xfrm>
            <a:prstGeom prst="rect">
              <a:avLst/>
            </a:prstGeom>
          </p:spPr>
          <p:txBody>
            <a:bodyPr anchor="t" rtlCol="false" tIns="0" lIns="0" bIns="0" rIns="0">
              <a:spAutoFit/>
            </a:bodyPr>
            <a:lstStyle/>
            <a:p>
              <a:pPr algn="l" marL="0" indent="0" lvl="0">
                <a:lnSpc>
                  <a:spcPts val="3269"/>
                </a:lnSpc>
                <a:spcBef>
                  <a:spcPct val="0"/>
                </a:spcBef>
              </a:pPr>
              <a:r>
                <a:rPr lang="en-US" sz="2724">
                  <a:solidFill>
                    <a:srgbClr val="C45A45"/>
                  </a:solidFill>
                  <a:latin typeface="TT Ramillas"/>
                  <a:ea typeface="TT Ramillas"/>
                  <a:cs typeface="TT Ramillas"/>
                  <a:sym typeface="TT Ramillas"/>
                </a:rPr>
                <a:t>Exciting features to improve user experience and engagement</a:t>
              </a:r>
            </a:p>
          </p:txBody>
        </p:sp>
        <p:sp>
          <p:nvSpPr>
            <p:cNvPr name="Freeform 5" id="5"/>
            <p:cNvSpPr/>
            <p:nvPr/>
          </p:nvSpPr>
          <p:spPr>
            <a:xfrm flipH="false" flipV="false" rot="5400000">
              <a:off x="959673" y="4178628"/>
              <a:ext cx="836895" cy="2756241"/>
            </a:xfrm>
            <a:custGeom>
              <a:avLst/>
              <a:gdLst/>
              <a:ahLst/>
              <a:cxnLst/>
              <a:rect r="r" b="b" t="t" l="l"/>
              <a:pathLst>
                <a:path h="2756241" w="836895">
                  <a:moveTo>
                    <a:pt x="0" y="0"/>
                  </a:moveTo>
                  <a:lnTo>
                    <a:pt x="836895" y="0"/>
                  </a:lnTo>
                  <a:lnTo>
                    <a:pt x="836895" y="2756241"/>
                  </a:lnTo>
                  <a:lnTo>
                    <a:pt x="0" y="27562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0115499" y="-2974487"/>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254082" y="6283813"/>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8" id="8"/>
          <p:cNvSpPr txBox="true"/>
          <p:nvPr/>
        </p:nvSpPr>
        <p:spPr>
          <a:xfrm rot="0">
            <a:off x="10506809" y="5471035"/>
            <a:ext cx="6405691" cy="3380183"/>
          </a:xfrm>
          <a:prstGeom prst="rect">
            <a:avLst/>
          </a:prstGeom>
        </p:spPr>
        <p:txBody>
          <a:bodyPr anchor="t" rtlCol="false" tIns="0" lIns="0" bIns="0" rIns="0">
            <a:spAutoFit/>
          </a:bodyPr>
          <a:lstStyle/>
          <a:p>
            <a:pPr algn="l" marL="506019" indent="-253009" lvl="1">
              <a:lnSpc>
                <a:spcPts val="4546"/>
              </a:lnSpc>
              <a:buFont typeface="Arial"/>
              <a:buChar char="•"/>
            </a:pPr>
            <a:r>
              <a:rPr lang="en-US" sz="2343" strike="noStrike" u="none">
                <a:solidFill>
                  <a:srgbClr val="C45A45"/>
                </a:solidFill>
                <a:latin typeface="TT Interphases"/>
                <a:ea typeface="TT Interphases"/>
                <a:cs typeface="TT Interphases"/>
                <a:sym typeface="TT Interphases"/>
              </a:rPr>
              <a:t>Export functionality for user data and reports</a:t>
            </a:r>
          </a:p>
          <a:p>
            <a:pPr algn="l" marL="506019" indent="-253009" lvl="1">
              <a:lnSpc>
                <a:spcPts val="4546"/>
              </a:lnSpc>
              <a:buFont typeface="Arial"/>
              <a:buChar char="•"/>
            </a:pPr>
            <a:r>
              <a:rPr lang="en-US" sz="2343" strike="noStrike" u="none">
                <a:solidFill>
                  <a:srgbClr val="C45A45"/>
                </a:solidFill>
                <a:latin typeface="TT Interphases"/>
                <a:ea typeface="TT Interphases"/>
                <a:cs typeface="TT Interphases"/>
                <a:sym typeface="TT Interphases"/>
              </a:rPr>
              <a:t>Real-time score updates for live matches</a:t>
            </a:r>
          </a:p>
          <a:p>
            <a:pPr algn="l" marL="506019" indent="-253009" lvl="1">
              <a:lnSpc>
                <a:spcPts val="4546"/>
              </a:lnSpc>
              <a:buFont typeface="Arial"/>
              <a:buChar char="•"/>
            </a:pPr>
            <a:r>
              <a:rPr lang="en-US" sz="2343" strike="noStrike" u="none">
                <a:solidFill>
                  <a:srgbClr val="C45A45"/>
                </a:solidFill>
                <a:latin typeface="TT Interphases"/>
                <a:ea typeface="TT Interphases"/>
                <a:cs typeface="TT Interphases"/>
                <a:sym typeface="TT Interphases"/>
              </a:rPr>
              <a:t>Social sharing capabilities for instant updates</a:t>
            </a:r>
          </a:p>
          <a:p>
            <a:pPr algn="l" marL="506019" indent="-253009" lvl="1">
              <a:lnSpc>
                <a:spcPts val="4546"/>
              </a:lnSpc>
              <a:buFont typeface="Arial"/>
              <a:buChar char="•"/>
            </a:pPr>
            <a:r>
              <a:rPr lang="en-US" sz="2343" strike="noStrike" u="none">
                <a:solidFill>
                  <a:srgbClr val="C45A45"/>
                </a:solidFill>
                <a:latin typeface="TT Interphases"/>
                <a:ea typeface="TT Interphases"/>
                <a:cs typeface="TT Interphases"/>
                <a:sym typeface="TT Interphases"/>
              </a:rPr>
              <a:t>Player name lookup and autocomplete options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7384820" y="680405"/>
            <a:ext cx="17477872" cy="17735848"/>
          </a:xfrm>
          <a:custGeom>
            <a:avLst/>
            <a:gdLst/>
            <a:ahLst/>
            <a:cxnLst/>
            <a:rect r="r" b="b" t="t" l="l"/>
            <a:pathLst>
              <a:path h="17735848" w="17477872">
                <a:moveTo>
                  <a:pt x="0" y="0"/>
                </a:moveTo>
                <a:lnTo>
                  <a:pt x="17477872" y="0"/>
                </a:lnTo>
                <a:lnTo>
                  <a:pt x="17477872" y="17735849"/>
                </a:lnTo>
                <a:lnTo>
                  <a:pt x="0" y="17735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38200"/>
            <a:ext cx="13574964" cy="1708151"/>
          </a:xfrm>
          <a:prstGeom prst="rect">
            <a:avLst/>
          </a:prstGeom>
        </p:spPr>
        <p:txBody>
          <a:bodyPr anchor="t" rtlCol="false" tIns="0" lIns="0" bIns="0" rIns="0">
            <a:spAutoFit/>
          </a:bodyPr>
          <a:lstStyle/>
          <a:p>
            <a:pPr algn="l" marL="0" indent="0" lvl="0">
              <a:lnSpc>
                <a:spcPts val="13999"/>
              </a:lnSpc>
            </a:pPr>
            <a:r>
              <a:rPr lang="en-US" sz="9999" spc="-749">
                <a:solidFill>
                  <a:srgbClr val="C45A45"/>
                </a:solidFill>
                <a:latin typeface="TT Ramillas"/>
                <a:ea typeface="TT Ramillas"/>
                <a:cs typeface="TT Ramillas"/>
                <a:sym typeface="TT Ramillas"/>
              </a:rPr>
              <a:t>Thank You</a:t>
            </a:r>
          </a:p>
        </p:txBody>
      </p:sp>
      <p:sp>
        <p:nvSpPr>
          <p:cNvPr name="Freeform 4" id="4"/>
          <p:cNvSpPr/>
          <p:nvPr/>
        </p:nvSpPr>
        <p:spPr>
          <a:xfrm flipH="false" flipV="false" rot="5400000">
            <a:off x="1588216" y="8152326"/>
            <a:ext cx="487933" cy="1606965"/>
          </a:xfrm>
          <a:custGeom>
            <a:avLst/>
            <a:gdLst/>
            <a:ahLst/>
            <a:cxnLst/>
            <a:rect r="r" b="b" t="t" l="l"/>
            <a:pathLst>
              <a:path h="1606965" w="487933">
                <a:moveTo>
                  <a:pt x="0" y="0"/>
                </a:moveTo>
                <a:lnTo>
                  <a:pt x="487933" y="0"/>
                </a:lnTo>
                <a:lnTo>
                  <a:pt x="487933" y="1606965"/>
                </a:lnTo>
                <a:lnTo>
                  <a:pt x="0" y="1606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603664" y="8734405"/>
            <a:ext cx="2655636" cy="518599"/>
          </a:xfrm>
          <a:prstGeom prst="rect">
            <a:avLst/>
          </a:prstGeom>
        </p:spPr>
        <p:txBody>
          <a:bodyPr anchor="t" rtlCol="false" tIns="0" lIns="0" bIns="0" rIns="0">
            <a:spAutoFit/>
          </a:bodyPr>
          <a:lstStyle/>
          <a:p>
            <a:pPr algn="r" marL="0" indent="0" lvl="0">
              <a:lnSpc>
                <a:spcPts val="2042"/>
              </a:lnSpc>
            </a:pPr>
            <a:r>
              <a:rPr lang="en-US" sz="2042" spc="-40">
                <a:solidFill>
                  <a:srgbClr val="C45A45"/>
                </a:solidFill>
                <a:latin typeface="TT Ramillas"/>
                <a:ea typeface="TT Ramillas"/>
                <a:cs typeface="TT Ramillas"/>
                <a:sym typeface="TT Ramillas"/>
              </a:rPr>
              <a:t>We appreciate your support!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TextBox 2" id="2"/>
          <p:cNvSpPr txBox="true"/>
          <p:nvPr/>
        </p:nvSpPr>
        <p:spPr>
          <a:xfrm rot="0">
            <a:off x="6498413" y="629489"/>
            <a:ext cx="5291174" cy="1300862"/>
          </a:xfrm>
          <a:prstGeom prst="rect">
            <a:avLst/>
          </a:prstGeom>
        </p:spPr>
        <p:txBody>
          <a:bodyPr anchor="t" rtlCol="false" tIns="0" lIns="0" bIns="0" rIns="0">
            <a:spAutoFit/>
          </a:bodyPr>
          <a:lstStyle/>
          <a:p>
            <a:pPr algn="l" marL="0" indent="0" lvl="0">
              <a:lnSpc>
                <a:spcPts val="9797"/>
              </a:lnSpc>
            </a:pPr>
            <a:r>
              <a:rPr lang="en-US" sz="9700" spc="-727">
                <a:solidFill>
                  <a:srgbClr val="C45A45"/>
                </a:solidFill>
                <a:latin typeface="TT Ramillas"/>
                <a:ea typeface="TT Ramillas"/>
                <a:cs typeface="TT Ramillas"/>
                <a:sym typeface="TT Ramillas"/>
              </a:rPr>
              <a:t>Certificates</a:t>
            </a:r>
          </a:p>
        </p:txBody>
      </p:sp>
      <p:grpSp>
        <p:nvGrpSpPr>
          <p:cNvPr name="Group 3" id="3"/>
          <p:cNvGrpSpPr/>
          <p:nvPr/>
        </p:nvGrpSpPr>
        <p:grpSpPr>
          <a:xfrm rot="-5400000">
            <a:off x="1561781" y="781369"/>
            <a:ext cx="5600700" cy="8724262"/>
            <a:chOff x="0" y="0"/>
            <a:chExt cx="7467600" cy="11632350"/>
          </a:xfrm>
        </p:grpSpPr>
        <p:sp>
          <p:nvSpPr>
            <p:cNvPr name="Freeform 4" id="4"/>
            <p:cNvSpPr/>
            <p:nvPr/>
          </p:nvSpPr>
          <p:spPr>
            <a:xfrm flipH="false" flipV="false" rot="0">
              <a:off x="0" y="0"/>
              <a:ext cx="7467600" cy="11632311"/>
            </a:xfrm>
            <a:custGeom>
              <a:avLst/>
              <a:gdLst/>
              <a:ahLst/>
              <a:cxnLst/>
              <a:rect r="r" b="b" t="t" l="l"/>
              <a:pathLst>
                <a:path h="11632311" w="7467600">
                  <a:moveTo>
                    <a:pt x="0" y="0"/>
                  </a:moveTo>
                  <a:lnTo>
                    <a:pt x="7467600" y="0"/>
                  </a:lnTo>
                  <a:lnTo>
                    <a:pt x="7467600" y="11632311"/>
                  </a:lnTo>
                  <a:lnTo>
                    <a:pt x="0" y="11632311"/>
                  </a:lnTo>
                  <a:lnTo>
                    <a:pt x="0" y="0"/>
                  </a:lnTo>
                  <a:close/>
                </a:path>
              </a:pathLst>
            </a:custGeom>
            <a:blipFill>
              <a:blip r:embed="rId2"/>
              <a:stretch>
                <a:fillRect l="-5067" t="0" r="-5067" b="0"/>
              </a:stretch>
            </a:blipFill>
          </p:spPr>
        </p:sp>
      </p:grpSp>
      <p:grpSp>
        <p:nvGrpSpPr>
          <p:cNvPr name="Group 5" id="5"/>
          <p:cNvGrpSpPr/>
          <p:nvPr/>
        </p:nvGrpSpPr>
        <p:grpSpPr>
          <a:xfrm rot="0">
            <a:off x="9287208" y="2343150"/>
            <a:ext cx="9000792" cy="5600702"/>
            <a:chOff x="0" y="0"/>
            <a:chExt cx="12001056" cy="7467602"/>
          </a:xfrm>
        </p:grpSpPr>
        <p:sp>
          <p:nvSpPr>
            <p:cNvPr name="Freeform 6" id="6"/>
            <p:cNvSpPr/>
            <p:nvPr/>
          </p:nvSpPr>
          <p:spPr>
            <a:xfrm flipH="false" flipV="false" rot="0">
              <a:off x="0" y="0"/>
              <a:ext cx="12001119" cy="7467600"/>
            </a:xfrm>
            <a:custGeom>
              <a:avLst/>
              <a:gdLst/>
              <a:ahLst/>
              <a:cxnLst/>
              <a:rect r="r" b="b" t="t" l="l"/>
              <a:pathLst>
                <a:path h="7467600" w="12001119">
                  <a:moveTo>
                    <a:pt x="0" y="0"/>
                  </a:moveTo>
                  <a:lnTo>
                    <a:pt x="12001119" y="0"/>
                  </a:lnTo>
                  <a:lnTo>
                    <a:pt x="12001119" y="7467600"/>
                  </a:lnTo>
                  <a:lnTo>
                    <a:pt x="0" y="7467600"/>
                  </a:lnTo>
                  <a:lnTo>
                    <a:pt x="0" y="0"/>
                  </a:lnTo>
                  <a:close/>
                </a:path>
              </a:pathLst>
            </a:custGeom>
            <a:blipFill>
              <a:blip r:embed="rId3"/>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976823" y="6759591"/>
            <a:ext cx="1026399" cy="3380355"/>
          </a:xfrm>
          <a:custGeom>
            <a:avLst/>
            <a:gdLst/>
            <a:ahLst/>
            <a:cxnLst/>
            <a:rect r="r" b="b" t="t" l="l"/>
            <a:pathLst>
              <a:path h="3380355" w="1026399">
                <a:moveTo>
                  <a:pt x="0" y="0"/>
                </a:moveTo>
                <a:lnTo>
                  <a:pt x="1026399" y="0"/>
                </a:lnTo>
                <a:lnTo>
                  <a:pt x="1026399" y="3380355"/>
                </a:lnTo>
                <a:lnTo>
                  <a:pt x="0" y="3380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15373" y="5602407"/>
            <a:ext cx="7889918" cy="8006375"/>
          </a:xfrm>
          <a:custGeom>
            <a:avLst/>
            <a:gdLst/>
            <a:ahLst/>
            <a:cxnLst/>
            <a:rect r="r" b="b" t="t" l="l"/>
            <a:pathLst>
              <a:path h="8006375" w="7889918">
                <a:moveTo>
                  <a:pt x="0" y="0"/>
                </a:moveTo>
                <a:lnTo>
                  <a:pt x="7889918" y="0"/>
                </a:lnTo>
                <a:lnTo>
                  <a:pt x="7889918" y="8006375"/>
                </a:lnTo>
                <a:lnTo>
                  <a:pt x="0" y="8006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873949" y="-776644"/>
            <a:ext cx="7889918" cy="8006375"/>
          </a:xfrm>
          <a:custGeom>
            <a:avLst/>
            <a:gdLst/>
            <a:ahLst/>
            <a:cxnLst/>
            <a:rect r="r" b="b" t="t" l="l"/>
            <a:pathLst>
              <a:path h="8006375" w="7889918">
                <a:moveTo>
                  <a:pt x="0" y="0"/>
                </a:moveTo>
                <a:lnTo>
                  <a:pt x="7889919" y="0"/>
                </a:lnTo>
                <a:lnTo>
                  <a:pt x="7889919" y="8006374"/>
                </a:lnTo>
                <a:lnTo>
                  <a:pt x="0" y="8006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98382" y="6281318"/>
            <a:ext cx="3474765" cy="3310503"/>
          </a:xfrm>
          <a:custGeom>
            <a:avLst/>
            <a:gdLst/>
            <a:ahLst/>
            <a:cxnLst/>
            <a:rect r="r" b="b" t="t" l="l"/>
            <a:pathLst>
              <a:path h="3310503" w="3474765">
                <a:moveTo>
                  <a:pt x="0" y="0"/>
                </a:moveTo>
                <a:lnTo>
                  <a:pt x="3474765" y="0"/>
                </a:lnTo>
                <a:lnTo>
                  <a:pt x="3474765" y="3310503"/>
                </a:lnTo>
                <a:lnTo>
                  <a:pt x="0" y="3310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921947" y="3488248"/>
            <a:ext cx="3474765" cy="3310503"/>
          </a:xfrm>
          <a:custGeom>
            <a:avLst/>
            <a:gdLst/>
            <a:ahLst/>
            <a:cxnLst/>
            <a:rect r="r" b="b" t="t" l="l"/>
            <a:pathLst>
              <a:path h="3310503" w="3474765">
                <a:moveTo>
                  <a:pt x="0" y="0"/>
                </a:moveTo>
                <a:lnTo>
                  <a:pt x="3474764" y="0"/>
                </a:lnTo>
                <a:lnTo>
                  <a:pt x="3474764" y="3310504"/>
                </a:lnTo>
                <a:lnTo>
                  <a:pt x="0" y="33105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7" id="7"/>
          <p:cNvSpPr txBox="true"/>
          <p:nvPr/>
        </p:nvSpPr>
        <p:spPr>
          <a:xfrm rot="0">
            <a:off x="1028700" y="962025"/>
            <a:ext cx="12872018" cy="4120515"/>
          </a:xfrm>
          <a:prstGeom prst="rect">
            <a:avLst/>
          </a:prstGeom>
        </p:spPr>
        <p:txBody>
          <a:bodyPr anchor="t" rtlCol="false" tIns="0" lIns="0" bIns="0" rIns="0">
            <a:spAutoFit/>
          </a:bodyPr>
          <a:lstStyle/>
          <a:p>
            <a:pPr algn="l" marL="0" indent="0" lvl="0">
              <a:lnSpc>
                <a:spcPts val="16379"/>
              </a:lnSpc>
            </a:pPr>
            <a:r>
              <a:rPr lang="en-US" sz="12999" spc="-974">
                <a:solidFill>
                  <a:srgbClr val="C45A45"/>
                </a:solidFill>
                <a:latin typeface="TT Ramillas"/>
                <a:ea typeface="TT Ramillas"/>
                <a:cs typeface="TT Ramillas"/>
                <a:sym typeface="TT Ramillas"/>
              </a:rPr>
              <a:t>Cricket Player Analyzer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AutoShape 2" id="2"/>
          <p:cNvSpPr/>
          <p:nvPr/>
        </p:nvSpPr>
        <p:spPr>
          <a:xfrm>
            <a:off x="9741063" y="4652258"/>
            <a:ext cx="6492240" cy="0"/>
          </a:xfrm>
          <a:prstGeom prst="line">
            <a:avLst/>
          </a:prstGeom>
          <a:ln cap="flat" w="9525">
            <a:solidFill>
              <a:srgbClr val="EE826D"/>
            </a:solidFill>
            <a:prstDash val="solid"/>
            <a:headEnd type="none" len="sm" w="sm"/>
            <a:tailEnd type="none" len="sm" w="sm"/>
          </a:ln>
        </p:spPr>
      </p:sp>
      <p:sp>
        <p:nvSpPr>
          <p:cNvPr name="AutoShape 3" id="3"/>
          <p:cNvSpPr/>
          <p:nvPr/>
        </p:nvSpPr>
        <p:spPr>
          <a:xfrm>
            <a:off x="9741063" y="3683542"/>
            <a:ext cx="6492240" cy="0"/>
          </a:xfrm>
          <a:prstGeom prst="line">
            <a:avLst/>
          </a:prstGeom>
          <a:ln cap="flat" w="9525">
            <a:solidFill>
              <a:srgbClr val="EE826D"/>
            </a:solidFill>
            <a:prstDash val="solid"/>
            <a:headEnd type="none" len="sm" w="sm"/>
            <a:tailEnd type="none" len="sm" w="sm"/>
          </a:ln>
        </p:spPr>
      </p:sp>
      <p:sp>
        <p:nvSpPr>
          <p:cNvPr name="AutoShape 4" id="4"/>
          <p:cNvSpPr/>
          <p:nvPr/>
        </p:nvSpPr>
        <p:spPr>
          <a:xfrm>
            <a:off x="9741063" y="5620974"/>
            <a:ext cx="6492240" cy="0"/>
          </a:xfrm>
          <a:prstGeom prst="line">
            <a:avLst/>
          </a:prstGeom>
          <a:ln cap="flat" w="9525">
            <a:solidFill>
              <a:srgbClr val="EE826D"/>
            </a:solidFill>
            <a:prstDash val="solid"/>
            <a:headEnd type="none" len="sm" w="sm"/>
            <a:tailEnd type="none" len="sm" w="sm"/>
          </a:ln>
        </p:spPr>
      </p:sp>
      <p:sp>
        <p:nvSpPr>
          <p:cNvPr name="AutoShape 5" id="5"/>
          <p:cNvSpPr/>
          <p:nvPr/>
        </p:nvSpPr>
        <p:spPr>
          <a:xfrm>
            <a:off x="9741063" y="6589690"/>
            <a:ext cx="6492240" cy="0"/>
          </a:xfrm>
          <a:prstGeom prst="line">
            <a:avLst/>
          </a:prstGeom>
          <a:ln cap="flat" w="9525">
            <a:solidFill>
              <a:srgbClr val="EE826D"/>
            </a:solidFill>
            <a:prstDash val="solid"/>
            <a:headEnd type="none" len="sm" w="sm"/>
            <a:tailEnd type="none" len="sm" w="sm"/>
          </a:ln>
        </p:spPr>
      </p:sp>
      <p:sp>
        <p:nvSpPr>
          <p:cNvPr name="AutoShape 6" id="6"/>
          <p:cNvSpPr/>
          <p:nvPr/>
        </p:nvSpPr>
        <p:spPr>
          <a:xfrm>
            <a:off x="9741063" y="7558405"/>
            <a:ext cx="6492240" cy="0"/>
          </a:xfrm>
          <a:prstGeom prst="line">
            <a:avLst/>
          </a:prstGeom>
          <a:ln cap="flat" w="9525">
            <a:solidFill>
              <a:srgbClr val="EE826D"/>
            </a:solidFill>
            <a:prstDash val="solid"/>
            <a:headEnd type="none" len="sm" w="sm"/>
            <a:tailEnd type="none" len="sm" w="sm"/>
          </a:ln>
        </p:spPr>
      </p:sp>
      <p:sp>
        <p:nvSpPr>
          <p:cNvPr name="Freeform 7" id="7"/>
          <p:cNvSpPr/>
          <p:nvPr/>
        </p:nvSpPr>
        <p:spPr>
          <a:xfrm flipH="false" flipV="false" rot="0">
            <a:off x="-1994182" y="-4322833"/>
            <a:ext cx="7889918" cy="8006375"/>
          </a:xfrm>
          <a:custGeom>
            <a:avLst/>
            <a:gdLst/>
            <a:ahLst/>
            <a:cxnLst/>
            <a:rect r="r" b="b" t="t" l="l"/>
            <a:pathLst>
              <a:path h="8006375" w="7889918">
                <a:moveTo>
                  <a:pt x="0" y="0"/>
                </a:moveTo>
                <a:lnTo>
                  <a:pt x="7889919" y="0"/>
                </a:lnTo>
                <a:lnTo>
                  <a:pt x="7889919" y="8006375"/>
                </a:lnTo>
                <a:lnTo>
                  <a:pt x="0" y="8006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92327" y="6283813"/>
            <a:ext cx="7889918" cy="8006375"/>
          </a:xfrm>
          <a:custGeom>
            <a:avLst/>
            <a:gdLst/>
            <a:ahLst/>
            <a:cxnLst/>
            <a:rect r="r" b="b" t="t" l="l"/>
            <a:pathLst>
              <a:path h="8006375" w="7889918">
                <a:moveTo>
                  <a:pt x="0" y="0"/>
                </a:moveTo>
                <a:lnTo>
                  <a:pt x="7889918" y="0"/>
                </a:lnTo>
                <a:lnTo>
                  <a:pt x="7889918" y="8006374"/>
                </a:lnTo>
                <a:lnTo>
                  <a:pt x="0" y="8006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4578794"/>
            <a:ext cx="7892512" cy="1300862"/>
          </a:xfrm>
          <a:prstGeom prst="rect">
            <a:avLst/>
          </a:prstGeom>
        </p:spPr>
        <p:txBody>
          <a:bodyPr anchor="t" rtlCol="false" tIns="0" lIns="0" bIns="0" rIns="0">
            <a:spAutoFit/>
          </a:bodyPr>
          <a:lstStyle/>
          <a:p>
            <a:pPr algn="l" marL="0" indent="0" lvl="0">
              <a:lnSpc>
                <a:spcPts val="9797"/>
              </a:lnSpc>
            </a:pPr>
            <a:r>
              <a:rPr lang="en-US" sz="9700" spc="-727">
                <a:solidFill>
                  <a:srgbClr val="C45A45"/>
                </a:solidFill>
                <a:latin typeface="TT Ramillas"/>
                <a:ea typeface="TT Ramillas"/>
                <a:cs typeface="TT Ramillas"/>
                <a:sym typeface="TT Ramillas"/>
              </a:rPr>
              <a:t>Index</a:t>
            </a:r>
          </a:p>
        </p:txBody>
      </p:sp>
      <p:sp>
        <p:nvSpPr>
          <p:cNvPr name="TextBox 10" id="10"/>
          <p:cNvSpPr txBox="true"/>
          <p:nvPr/>
        </p:nvSpPr>
        <p:spPr>
          <a:xfrm rot="0">
            <a:off x="10101907" y="3957366"/>
            <a:ext cx="4581833" cy="373443"/>
          </a:xfrm>
          <a:prstGeom prst="rect">
            <a:avLst/>
          </a:prstGeom>
        </p:spPr>
        <p:txBody>
          <a:bodyPr anchor="t" rtlCol="false" tIns="0" lIns="0" bIns="0" rIns="0">
            <a:spAutoFit/>
          </a:bodyPr>
          <a:lstStyle/>
          <a:p>
            <a:pPr algn="l" marL="0" indent="0" lvl="0">
              <a:lnSpc>
                <a:spcPts val="3041"/>
              </a:lnSpc>
              <a:spcBef>
                <a:spcPct val="0"/>
              </a:spcBef>
            </a:pPr>
            <a:r>
              <a:rPr lang="en-US" sz="2172" spc="-21">
                <a:solidFill>
                  <a:srgbClr val="C45A45"/>
                </a:solidFill>
                <a:latin typeface="TT Interphases"/>
                <a:ea typeface="TT Interphases"/>
                <a:cs typeface="TT Interphases"/>
                <a:sym typeface="TT Interphases"/>
              </a:rPr>
              <a:t>Project Structure</a:t>
            </a:r>
          </a:p>
        </p:txBody>
      </p:sp>
      <p:sp>
        <p:nvSpPr>
          <p:cNvPr name="TextBox 11" id="11"/>
          <p:cNvSpPr txBox="true"/>
          <p:nvPr/>
        </p:nvSpPr>
        <p:spPr>
          <a:xfrm rot="0">
            <a:off x="10101907" y="2988650"/>
            <a:ext cx="4581833" cy="373443"/>
          </a:xfrm>
          <a:prstGeom prst="rect">
            <a:avLst/>
          </a:prstGeom>
        </p:spPr>
        <p:txBody>
          <a:bodyPr anchor="t" rtlCol="false" tIns="0" lIns="0" bIns="0" rIns="0">
            <a:spAutoFit/>
          </a:bodyPr>
          <a:lstStyle/>
          <a:p>
            <a:pPr algn="l" marL="0" indent="0" lvl="0">
              <a:lnSpc>
                <a:spcPts val="3041"/>
              </a:lnSpc>
              <a:spcBef>
                <a:spcPct val="0"/>
              </a:spcBef>
            </a:pPr>
            <a:r>
              <a:rPr lang="en-US" sz="2172" spc="-21">
                <a:solidFill>
                  <a:srgbClr val="C45A45"/>
                </a:solidFill>
                <a:latin typeface="TT Interphases"/>
                <a:ea typeface="TT Interphases"/>
                <a:cs typeface="TT Interphases"/>
                <a:sym typeface="TT Interphases"/>
              </a:rPr>
              <a:t>Project Overview</a:t>
            </a:r>
          </a:p>
        </p:txBody>
      </p:sp>
      <p:sp>
        <p:nvSpPr>
          <p:cNvPr name="TextBox 12" id="12"/>
          <p:cNvSpPr txBox="true"/>
          <p:nvPr/>
        </p:nvSpPr>
        <p:spPr>
          <a:xfrm rot="0">
            <a:off x="15146347" y="2993762"/>
            <a:ext cx="634673" cy="372745"/>
          </a:xfrm>
          <a:prstGeom prst="rect">
            <a:avLst/>
          </a:prstGeom>
        </p:spPr>
        <p:txBody>
          <a:bodyPr anchor="t" rtlCol="false" tIns="0" lIns="0" bIns="0" rIns="0">
            <a:spAutoFit/>
          </a:bodyPr>
          <a:lstStyle/>
          <a:p>
            <a:pPr algn="r" marL="0" indent="0" lvl="0">
              <a:lnSpc>
                <a:spcPts val="3080"/>
              </a:lnSpc>
              <a:spcBef>
                <a:spcPct val="0"/>
              </a:spcBef>
            </a:pPr>
            <a:r>
              <a:rPr lang="en-US" b="true" sz="2200" spc="-22">
                <a:solidFill>
                  <a:srgbClr val="C45A45"/>
                </a:solidFill>
                <a:latin typeface="TT Interphases Bold"/>
                <a:ea typeface="TT Interphases Bold"/>
                <a:cs typeface="TT Interphases Bold"/>
                <a:sym typeface="TT Interphases Bold"/>
              </a:rPr>
              <a:t>01</a:t>
            </a:r>
          </a:p>
        </p:txBody>
      </p:sp>
      <p:sp>
        <p:nvSpPr>
          <p:cNvPr name="TextBox 13" id="13"/>
          <p:cNvSpPr txBox="true"/>
          <p:nvPr/>
        </p:nvSpPr>
        <p:spPr>
          <a:xfrm rot="0">
            <a:off x="15146347" y="3962478"/>
            <a:ext cx="634673" cy="372745"/>
          </a:xfrm>
          <a:prstGeom prst="rect">
            <a:avLst/>
          </a:prstGeom>
        </p:spPr>
        <p:txBody>
          <a:bodyPr anchor="t" rtlCol="false" tIns="0" lIns="0" bIns="0" rIns="0">
            <a:spAutoFit/>
          </a:bodyPr>
          <a:lstStyle/>
          <a:p>
            <a:pPr algn="r" marL="0" indent="0" lvl="0">
              <a:lnSpc>
                <a:spcPts val="3080"/>
              </a:lnSpc>
              <a:spcBef>
                <a:spcPct val="0"/>
              </a:spcBef>
            </a:pPr>
            <a:r>
              <a:rPr lang="en-US" b="true" sz="2200" spc="-22">
                <a:solidFill>
                  <a:srgbClr val="C45A45"/>
                </a:solidFill>
                <a:latin typeface="TT Interphases Bold"/>
                <a:ea typeface="TT Interphases Bold"/>
                <a:cs typeface="TT Interphases Bold"/>
                <a:sym typeface="TT Interphases Bold"/>
              </a:rPr>
              <a:t>02</a:t>
            </a:r>
          </a:p>
        </p:txBody>
      </p:sp>
      <p:sp>
        <p:nvSpPr>
          <p:cNvPr name="TextBox 14" id="14"/>
          <p:cNvSpPr txBox="true"/>
          <p:nvPr/>
        </p:nvSpPr>
        <p:spPr>
          <a:xfrm rot="0">
            <a:off x="15146347" y="4931193"/>
            <a:ext cx="634673" cy="372745"/>
          </a:xfrm>
          <a:prstGeom prst="rect">
            <a:avLst/>
          </a:prstGeom>
        </p:spPr>
        <p:txBody>
          <a:bodyPr anchor="t" rtlCol="false" tIns="0" lIns="0" bIns="0" rIns="0">
            <a:spAutoFit/>
          </a:bodyPr>
          <a:lstStyle/>
          <a:p>
            <a:pPr algn="r" marL="0" indent="0" lvl="0">
              <a:lnSpc>
                <a:spcPts val="3080"/>
              </a:lnSpc>
              <a:spcBef>
                <a:spcPct val="0"/>
              </a:spcBef>
            </a:pPr>
            <a:r>
              <a:rPr lang="en-US" b="true" sz="2200" spc="-22">
                <a:solidFill>
                  <a:srgbClr val="C45A45"/>
                </a:solidFill>
                <a:latin typeface="TT Interphases Bold"/>
                <a:ea typeface="TT Interphases Bold"/>
                <a:cs typeface="TT Interphases Bold"/>
                <a:sym typeface="TT Interphases Bold"/>
              </a:rPr>
              <a:t>03</a:t>
            </a:r>
          </a:p>
        </p:txBody>
      </p:sp>
      <p:sp>
        <p:nvSpPr>
          <p:cNvPr name="TextBox 15" id="15"/>
          <p:cNvSpPr txBox="true"/>
          <p:nvPr/>
        </p:nvSpPr>
        <p:spPr>
          <a:xfrm rot="0">
            <a:off x="15146347" y="5901934"/>
            <a:ext cx="634673" cy="372745"/>
          </a:xfrm>
          <a:prstGeom prst="rect">
            <a:avLst/>
          </a:prstGeom>
        </p:spPr>
        <p:txBody>
          <a:bodyPr anchor="t" rtlCol="false" tIns="0" lIns="0" bIns="0" rIns="0">
            <a:spAutoFit/>
          </a:bodyPr>
          <a:lstStyle/>
          <a:p>
            <a:pPr algn="r" marL="0" indent="0" lvl="0">
              <a:lnSpc>
                <a:spcPts val="3080"/>
              </a:lnSpc>
              <a:spcBef>
                <a:spcPct val="0"/>
              </a:spcBef>
            </a:pPr>
            <a:r>
              <a:rPr lang="en-US" b="true" sz="2200" spc="-22">
                <a:solidFill>
                  <a:srgbClr val="C45A45"/>
                </a:solidFill>
                <a:latin typeface="TT Interphases Bold"/>
                <a:ea typeface="TT Interphases Bold"/>
                <a:cs typeface="TT Interphases Bold"/>
                <a:sym typeface="TT Interphases Bold"/>
              </a:rPr>
              <a:t>04</a:t>
            </a:r>
          </a:p>
        </p:txBody>
      </p:sp>
      <p:sp>
        <p:nvSpPr>
          <p:cNvPr name="TextBox 16" id="16"/>
          <p:cNvSpPr txBox="true"/>
          <p:nvPr/>
        </p:nvSpPr>
        <p:spPr>
          <a:xfrm rot="0">
            <a:off x="15146347" y="6870650"/>
            <a:ext cx="634673" cy="372745"/>
          </a:xfrm>
          <a:prstGeom prst="rect">
            <a:avLst/>
          </a:prstGeom>
        </p:spPr>
        <p:txBody>
          <a:bodyPr anchor="t" rtlCol="false" tIns="0" lIns="0" bIns="0" rIns="0">
            <a:spAutoFit/>
          </a:bodyPr>
          <a:lstStyle/>
          <a:p>
            <a:pPr algn="r" marL="0" indent="0" lvl="0">
              <a:lnSpc>
                <a:spcPts val="3080"/>
              </a:lnSpc>
              <a:spcBef>
                <a:spcPct val="0"/>
              </a:spcBef>
            </a:pPr>
            <a:r>
              <a:rPr lang="en-US" b="true" sz="2200" spc="-22">
                <a:solidFill>
                  <a:srgbClr val="C45A45"/>
                </a:solidFill>
                <a:latin typeface="TT Interphases Bold"/>
                <a:ea typeface="TT Interphases Bold"/>
                <a:cs typeface="TT Interphases Bold"/>
                <a:sym typeface="TT Interphases Bold"/>
              </a:rPr>
              <a:t>05</a:t>
            </a:r>
          </a:p>
        </p:txBody>
      </p:sp>
      <p:sp>
        <p:nvSpPr>
          <p:cNvPr name="TextBox 17" id="17"/>
          <p:cNvSpPr txBox="true"/>
          <p:nvPr/>
        </p:nvSpPr>
        <p:spPr>
          <a:xfrm rot="0">
            <a:off x="10101907" y="4926082"/>
            <a:ext cx="4581833" cy="373443"/>
          </a:xfrm>
          <a:prstGeom prst="rect">
            <a:avLst/>
          </a:prstGeom>
        </p:spPr>
        <p:txBody>
          <a:bodyPr anchor="t" rtlCol="false" tIns="0" lIns="0" bIns="0" rIns="0">
            <a:spAutoFit/>
          </a:bodyPr>
          <a:lstStyle/>
          <a:p>
            <a:pPr algn="l" marL="0" indent="0" lvl="0">
              <a:lnSpc>
                <a:spcPts val="3041"/>
              </a:lnSpc>
              <a:spcBef>
                <a:spcPct val="0"/>
              </a:spcBef>
            </a:pPr>
            <a:r>
              <a:rPr lang="en-US" sz="2172" spc="-21">
                <a:solidFill>
                  <a:srgbClr val="C45A45"/>
                </a:solidFill>
                <a:latin typeface="TT Interphases"/>
                <a:ea typeface="TT Interphases"/>
                <a:cs typeface="TT Interphases"/>
                <a:sym typeface="TT Interphases"/>
              </a:rPr>
              <a:t>Frontend Features</a:t>
            </a:r>
          </a:p>
        </p:txBody>
      </p:sp>
      <p:sp>
        <p:nvSpPr>
          <p:cNvPr name="TextBox 18" id="18"/>
          <p:cNvSpPr txBox="true"/>
          <p:nvPr/>
        </p:nvSpPr>
        <p:spPr>
          <a:xfrm rot="0">
            <a:off x="10101907" y="5894797"/>
            <a:ext cx="4581833" cy="373443"/>
          </a:xfrm>
          <a:prstGeom prst="rect">
            <a:avLst/>
          </a:prstGeom>
        </p:spPr>
        <p:txBody>
          <a:bodyPr anchor="t" rtlCol="false" tIns="0" lIns="0" bIns="0" rIns="0">
            <a:spAutoFit/>
          </a:bodyPr>
          <a:lstStyle/>
          <a:p>
            <a:pPr algn="l" marL="0" indent="0" lvl="0">
              <a:lnSpc>
                <a:spcPts val="3041"/>
              </a:lnSpc>
              <a:spcBef>
                <a:spcPct val="0"/>
              </a:spcBef>
            </a:pPr>
            <a:r>
              <a:rPr lang="en-US" sz="2172" spc="-21">
                <a:solidFill>
                  <a:srgbClr val="C45A45"/>
                </a:solidFill>
                <a:latin typeface="TT Interphases"/>
                <a:ea typeface="TT Interphases"/>
                <a:cs typeface="TT Interphases"/>
                <a:sym typeface="TT Interphases"/>
              </a:rPr>
              <a:t>Backend Features</a:t>
            </a:r>
          </a:p>
        </p:txBody>
      </p:sp>
      <p:sp>
        <p:nvSpPr>
          <p:cNvPr name="TextBox 19" id="19"/>
          <p:cNvSpPr txBox="true"/>
          <p:nvPr/>
        </p:nvSpPr>
        <p:spPr>
          <a:xfrm rot="0">
            <a:off x="10101907" y="6863513"/>
            <a:ext cx="4581833" cy="373443"/>
          </a:xfrm>
          <a:prstGeom prst="rect">
            <a:avLst/>
          </a:prstGeom>
        </p:spPr>
        <p:txBody>
          <a:bodyPr anchor="t" rtlCol="false" tIns="0" lIns="0" bIns="0" rIns="0">
            <a:spAutoFit/>
          </a:bodyPr>
          <a:lstStyle/>
          <a:p>
            <a:pPr algn="l" marL="0" indent="0" lvl="0">
              <a:lnSpc>
                <a:spcPts val="3041"/>
              </a:lnSpc>
              <a:spcBef>
                <a:spcPct val="0"/>
              </a:spcBef>
            </a:pPr>
            <a:r>
              <a:rPr lang="en-US" sz="2172" spc="-21">
                <a:solidFill>
                  <a:srgbClr val="C45A45"/>
                </a:solidFill>
                <a:latin typeface="TT Interphases"/>
                <a:ea typeface="TT Interphases"/>
                <a:cs typeface="TT Interphases"/>
                <a:sym typeface="TT Interphases"/>
              </a:rPr>
              <a:t>Data Source</a:t>
            </a:r>
          </a:p>
        </p:txBody>
      </p:sp>
      <p:sp>
        <p:nvSpPr>
          <p:cNvPr name="Freeform 20" id="20"/>
          <p:cNvSpPr/>
          <p:nvPr/>
        </p:nvSpPr>
        <p:spPr>
          <a:xfrm flipH="false" flipV="false" rot="0">
            <a:off x="6627142" y="690074"/>
            <a:ext cx="3474765" cy="3310503"/>
          </a:xfrm>
          <a:custGeom>
            <a:avLst/>
            <a:gdLst/>
            <a:ahLst/>
            <a:cxnLst/>
            <a:rect r="r" b="b" t="t" l="l"/>
            <a:pathLst>
              <a:path h="3310503" w="3474765">
                <a:moveTo>
                  <a:pt x="0" y="0"/>
                </a:moveTo>
                <a:lnTo>
                  <a:pt x="3474765" y="0"/>
                </a:lnTo>
                <a:lnTo>
                  <a:pt x="3474765" y="3310504"/>
                </a:lnTo>
                <a:lnTo>
                  <a:pt x="0" y="33105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400"/>
            <a:ext cx="18288000" cy="9982200"/>
          </a:xfrm>
          <a:custGeom>
            <a:avLst/>
            <a:gdLst/>
            <a:ahLst/>
            <a:cxnLst/>
            <a:rect r="r" b="b" t="t" l="l"/>
            <a:pathLst>
              <a:path h="9982200" w="18288000">
                <a:moveTo>
                  <a:pt x="0" y="0"/>
                </a:moveTo>
                <a:lnTo>
                  <a:pt x="18288000" y="0"/>
                </a:lnTo>
                <a:lnTo>
                  <a:pt x="18288000" y="9982200"/>
                </a:lnTo>
                <a:lnTo>
                  <a:pt x="0" y="9982200"/>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26" t="0" r="-1526"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400"/>
            <a:ext cx="18288000" cy="9982200"/>
          </a:xfrm>
          <a:custGeom>
            <a:avLst/>
            <a:gdLst/>
            <a:ahLst/>
            <a:cxnLst/>
            <a:rect r="r" b="b" t="t" l="l"/>
            <a:pathLst>
              <a:path h="9982200" w="18288000">
                <a:moveTo>
                  <a:pt x="0" y="0"/>
                </a:moveTo>
                <a:lnTo>
                  <a:pt x="18288000" y="0"/>
                </a:lnTo>
                <a:lnTo>
                  <a:pt x="18288000" y="9982200"/>
                </a:lnTo>
                <a:lnTo>
                  <a:pt x="0" y="99822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7D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26" t="0" r="-1526"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Cricket Dashboard Project Overview</dc:description>
  <dc:identifier>DAGz9rOpkDA</dc:identifier>
  <dcterms:modified xsi:type="dcterms:W3CDTF">2011-08-01T06:04:30Z</dcterms:modified>
  <cp:revision>1</cp:revision>
  <dc:title>Criclytics</dc:title>
</cp:coreProperties>
</file>